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5"/>
  </p:notesMasterIdLst>
  <p:handoutMasterIdLst>
    <p:handoutMasterId r:id="rId16"/>
  </p:handoutMasterIdLst>
  <p:sldIdLst>
    <p:sldId id="256" r:id="rId5"/>
    <p:sldId id="264" r:id="rId6"/>
    <p:sldId id="265" r:id="rId7"/>
    <p:sldId id="266" r:id="rId8"/>
    <p:sldId id="272" r:id="rId9"/>
    <p:sldId id="267" r:id="rId10"/>
    <p:sldId id="269" r:id="rId11"/>
    <p:sldId id="270" r:id="rId12"/>
    <p:sldId id="273"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554B6E-CEB3-BE7A-70BD-5A489B5B3170}" v="22" dt="2023-08-23T16:46:07.747"/>
    <p1510:client id="{9610C7BA-1773-4C6D-B890-EC786FFFAE3D}" v="59" dt="2023-08-23T16:42:10.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5" autoAdjust="0"/>
  </p:normalViewPr>
  <p:slideViewPr>
    <p:cSldViewPr snapToGrid="0">
      <p:cViewPr varScale="1">
        <p:scale>
          <a:sx n="74" d="100"/>
          <a:sy n="74" d="100"/>
        </p:scale>
        <p:origin x="348" y="6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10/23/2023</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02857" units="1/cm"/>
          <inkml:channelProperty channel="Y" name="resolution" value="40.42105" units="1/cm"/>
          <inkml:channelProperty channel="T" name="resolution" value="1" units="1/dev"/>
        </inkml:channelProperties>
      </inkml:inkSource>
      <inkml:timestamp xml:id="ts0" timeString="2023-09-04T22:18:57.885"/>
    </inkml:context>
    <inkml:brush xml:id="br0">
      <inkml:brushProperty name="width" value="0.05292" units="cm"/>
      <inkml:brushProperty name="height" value="0.05292" units="cm"/>
      <inkml:brushProperty name="color" value="#FF0000"/>
    </inkml:brush>
  </inkml:definitions>
  <inkml:trace contextRef="#ctx0" brushRef="#br0">6548 6375 0,'0'-25'109,"0"0"-78,0 0-15,-24 25 15,24-24-16,-25 24 17,25-25-17,-25 0 32,0 0 31,0 25-62,1 0-1,24-25-15,-25 25 16,0 0 15,0 0-15,25-24-1,-25 24 1,1 0 31,-1 0-16,0 0-16,0 0 48,0 0-32,1 0 0,-1 0 0,0 0-15,0 24 15,0-24-15,1 25 77,24 0-61,-25-25-32,25 25 46,-25-25-30,25 25 31,-25-25-16,25 24-31,0 1 47,0 0-16,0 0 0,-25-25 0,25 25-15,0-1 15,0 1 0,0 0 47,0 0-46,0 0-17,0-1 32,0 1 0,0 0 15,25 0-46,-25 0 31,25-1 46,0-24 16,0 0-77,-25 25-17,24-25 32,1 0 0,-25 25-32,25-25 1,-25 25-16,25-25 16,0 0 30,-1 0 110,1 0-109,0 25 0,0-25-47,0 0 31,-1 0 0,1 0 32,0 0-48,0 0 17,0 0 30,-1 0-46,1 0-1,0 0 16,0-25 16,-25 0-31,25 25 46,-1-25-31,-24 0 1,0 1 92,25-1-77,-25 0 0,0 0 0,0 0 0,0 1 15,0-1-46,0 0 62,0 0-32,0 0 1,0 1 47,0-1-63</inkml:trace>
  <inkml:trace contextRef="#ctx0" brushRef="#br0" timeOffset="5336.669">1687 9376 0,'0'-25'16,"0"1"15,0-1 0,0 0-15,0 0-1,0 0-15,-25 1 16,25-1-16,-25 0 16,25 0-1,-50-49 1,50 49-1,-24 0 1,24 0 78,-25 25-79,0 0 1,0-25-1,0 25-15,1 0 16,-1 0 0,-124-49-1,124 49-15,-24 0 16,24 0-16,-25-25 15,1 25-15,-1 0 16,25 0 0,0 0-1,1 0 48,-1 25-1,25 0-62,-25-1 31,25 1-15,-25-25-1,25 25-15,0 0 16,-25 0-16,25 0 16,0-1-1,-24 1 1,24 0-1,0 0 1,0 0-16,0-1 16,0 1-1,0 0 1,0 0-1,0 0 1,0-1 0,0 1-1,0 0 1,0 0 15,0 0-15,0-1-1,0 1 1,24-25-1,1 25 1,0-25-16,-25 50 16,50-1 15,-26-24-31,-24 0 15,25-25 1,0 0 0,-25 25 30,25-25-30,0 0 15,-1 0 0,1 0-31,0 0 16,25 0 15,-26 0 0,1 0 32,0 0-32,0 0 0,0 0-15,-1 0 15,1 0 31,-25-25-46,50 25 0,-25 0-1,-25-25 1,24 25-1,-24-25 17,25 25-17,0 0 16,0 0-31,-25-25 32,25 1-17,-1 24 32,-24-25-31,0 0 30,25 25 1,-25-25-31,0 0-16,0 1 109,0-1-47,0 0-30,25 25-32,0-25 15</inkml:trace>
  <inkml:trace contextRef="#ctx0" brushRef="#br0" timeOffset="10144.274">6028 12402 0,'0'-24'109,"0"-1"-78,-50-25 0,25 50-31,0 0 16,1-25 0,-1 25-1,0 0 32,0 0-31,0 0-1,25-24 1,-49 24-1,24 0 1,0 0-16,0 0 31,0 0-15,25-25-1,-24 25 1,-1 0 0,0 0 15,0 0-31,0 0 31,1 0-15,-1-25 15,0 25-16,0 0 95,0 0-95,1 0 1,-1 0-1,0 0 32,0 0 0,25 25-47,0 0 47,-25-25-32,1 0 17,24 24-1,0 1 0,0 0 0,0 0-15,0 0-1,0-1 17,0 1 14,0 0-14,0 0 46,0 0 0,0-1-32,0 1-30,0 0 15,0 0 16,0 0 0,0-1-32,24-24 1,-24 25 15,25-25 63,-25 25-63,25-25-15,0 0 30,0 0-30,-25 25 0,24-25 15,1 0 31,0 0-31,0 0-15,-25 25 62,25-25-78,-1 0 47,1 0 0,0 0-47,0 0 31,0 0-16,-1 0 32,1 0-31,0 0 15,0 0 0,0 0 16,-1 0-31,-24-25 15,25 25-31,-25-25 62,25 25-46,-25-25 46,25 25-46,-25-25 46,25 25-46,-25-24 0,25 24-1,-25-25 48,24 25-32,-24-25 16,0 0-1,0 0-14,0 1 14,0-1-14,25 25-1,-25-25 78,25 25-78,-25-25-15,25 25-1,-25-25 1,25 25 15,-25-24 94,24 24-109,-24-25-1,0 0-15,0 0 31</inkml:trace>
  <inkml:trace contextRef="#ctx0" brushRef="#br0" timeOffset="14200.782">6573 6251 0,'25'0'203,"0"0"-188,-25-25-15,25 0 16,-25 0-1,124-123 1,-100 98 0,26 0-16,0 1 15,-1-1-15,1-24 16,0 24-16,24 0 15,0-49-15,26 25 16,24-1-16,-50 1 16,75-25-16,-50 49 15,0-49 1,819-323-1,-720 323-15,75 0 16,-49 0-16,48 24 16,-48 1-16,-51 49 15,100-25-15,-50 26 16,50-26-16,-99 25 15,74 0-15,-74-24 16,49 24-16,-50-25 16,671 1-1,-646 49 1,-24 0-16,49 0 15,-49 0-15,49 0 16,-49 0 0,-26 0-16,51 0 15,-75 0-15,50 0 16,-75 0-16,25 0 15,25 0-15,-50 0 16,447 0 0,-422 0-1,24 0-15,-48 0 16,24 0-16,0 0 15,0 0-15,-50 0 16,25 0-16,1 0 16,-1 0-16,0 0 15,-25 0-15,26 0 16,-26 0-1,224 0 1,-199 25-16,-50-1 16,26-24-16,-25 25 15,-26-25-15,1 0 16,50 0-16,-75 25 15,24-25-15,51 0 16,-26 25 0,1-25-16,-25 0 15,24 0 1,1 25-1,-25-25 1,0 0 15,-1 24-31,1-24 16,0 0-1,0 25-15,0-25 32,-25 25-17,24-25 1,1 0 15,0 25-15,-25 0-16,25-25 15,0 0 1,-1 24 15,1-24-15,0 25 15,-25 0-31,25-25 15,0 25 1,24 0 0,-49-1-16,25-24 15,0 0-15,-25 25 16,25 0-1,0 0 1,-1 0 0,1-25-1,-25 24 1,25 1-16,25 0 15,-50 0 1,49 0 0,-24-1-1,25 1 1,-50 0-1,24-25-15,1 0 16,-25 25 0,25 0-16,0-25 31,-25 24-31,25-24 15,-1 50 1,51 0 0,-50-26-16,-1-24 15,1 25 1,0-25-1,-25 25 1,25-25 15,0 25 0,-1 0-15,-24 0 0,25-25-1,25 24 16,-50 1-15,25-25 78,-25 25-94,24-25 31,1 25 47</inkml:trace>
  <inkml:trace contextRef="#ctx0" brushRef="#br0" timeOffset="15831.988">19323 4638 0,'0'-24'47,"0"48"140,0 1-187,0 25 15,25-25 1,-1 24-16,1-24 16,25 74-1,-50-74 1,0 0-16,0 0 31,25 0 125,-25-1-109,24-24 31,-24 25 62,-24-25-124,-1 0-1,-50 25 1,51-25-16,-26 25 16,25-25-1,0 0-15,-24 25 16,49-1-16,-50-24 15,25 0-15,1 0 16,-1 0 0,0 0-1,0 0 16</inkml:trace>
  <inkml:trace contextRef="#ctx0" brushRef="#br0" timeOffset="21295.638">5978 12824 0,'25'0'93,"0"25"-77,-1 0-1,26-1-15,-25-24 16,24 25-16,1 0 16,-25-25-1,0 25-15,49 0 16,-49-1-16,49 1 15,-24 0-15,24 0 16,224 99 0,-224-99-1,-24-25-15,24 25 16,1-1-16,-26 1 15,26-25-15,-1 0 16,-24 0-16,24 25 16,1 0-16,-1-25 15,0 25-15,1-25 16,-1 24-1,224 1 1,-174 0-16,-74 0 16,49-25-16,-50 25 15,51-25-15,-26 0 16,25 24-1,25 1-15,-49 0 16,49 0-16,0-25 16,-25 25-16,-49-25 15,74 24 1,173 51-1,-198-75-15,-24 0 16,-26 0-16,51 25 16,-26-1-16,1 1 15,-1-25-15,0 0 16,-24 0-16,24 0 15,26 0-15,-51 0 16,50 0-16,-24 0 16,173 25-1,-174-25 1,-24 0-16,24 0 15,1 0-15,24 0 16,-25 0-16,26 0 16,-76 0-16,76 0 15,-51 0-15,1 0 16,-1 0-16,1 0 15,0 0 1,173-25 0,-173 25-1,24-25-15,-24 25 16,24-24-16,-24 24 15,24-25-15,-24 25 16,24 0-16,-24 0 16,-26 0-16,26-25 15,0 25-15,-1-25 16,1 25-1,148-49 1,-148 49-16,0 0 16,-1 0-16,-24-25 15,25 25-15,-26 0 16,1 0-16,0-25 15,0 25-15,0 0 16,24 0-16,-24-25 16,0 0-16,24 25 15,75-49 1,-99 24-1,25 25 1,-25-25-16,-1 25 0,1 0 16,25-25-1,-1 1 1,-24 24-16,0-25 15,49 25-15,-49-25 16,50-25-16,-51 50 16,200-99-1,-199 99 1,24-25-16,-24 25 15,25-25 1,-1 1 0,1-1-1,-25 0-15,-1 25 16,26-25-16,-25 25 15,0 0 1,24-49 0,-24 49-16,0 0 15,-25-25 1,25 25-16,-1 0 15,1-25-15,0 25 16,0 0-16,0 0 16,-25-25-1,24 25-15,1 0 16,0-25-1,25 1 1,-1 24 0,-24-25-16,25 0 15,-1 25-15,-24 0 16,0-25-16,25 0 15,-1 1-15,-24 24 16,0-25-16,0 25 16,24-25-16,-24 0 15,0 25 1,49-74-1,-49 74 1,0-50-16,49 25 16,-74 1-16,25-1 15,74-25-15,-49 25 16,24-24-16,-24 49 15,24-50-15,-24 50 16,24-25-16,-49 1 16,25 24-1,148-100 1,-173 51-1,49 24-15,26-25 16,-1-24-16,0 49 16,0-25-16,25 26 15,-124-1-15,25 25 94,-25-25-79,25 25 1,-25-25 0,49-49 15,-24 49-16,0 0-15,50 25 16,-26-25 0,-24 1-16,0-1 15,-25 0-15,49 25 16,1-50-16,49 50 15,-74-24-15,25-1 16,-26 0 0,175-49-1,-174 49-15,-1 0 16,1 0-1,0 0 1,0 1 15,0-1-31,24 25 16,-49-25-16,25 25 15,49-99 1,-74 74 0,25 25-16,-25-25 15,25 25 1,-25-25-1,25 0-15,0 1 32,-25-1-17,0 0-15,25 0 16,-25 0-1,49-74 1,-49 50 0,25 49-1,-25-25 1,0 0 15,25 0-15,-25 0-1,25 1 1,-25-1-1,0 0 1,24 0 0,-24 0-16,0 1 15,25-1 1,-25 0-1,0 0 1,25 0 0,-25 1-1,25 24-15,-25-25 16,0 0-1,49-49 1,-49 49 0,50 0-16,-50 0 15,0 0 1,0 1-1,25 24-15,-25-25 16,0 0 0,0 0-1,25 25-15,-25-25 31,0 0 16,24 25-31,-24-24-16,25 24 15,-25-25-15,0 0 32,0 0-1,0 0 0,25 25-15,-25-24-1,0-1 32,0 0-16</inkml:trace>
  <inkml:trace contextRef="#ctx0" brushRef="#br0" timeOffset="23952.008">18876 9798 0,'75'0'156,"-26"0"-156,-24-25 16,25 0-1,-1 25 1,-49-25-16,25 25 15,0 0 17,-25-24-1,0 48 218,0 1-233,0 0 0,0 0-1,0 0 1,0-1-1,0 1 1,0 0 0,0 0-1,0 24 1,0-24 15,0 0-31,0 0 16,0 0 30,0 0-30,25-1 0,-25 1 15,0 0 78,25-25-93,-25 25-1</inkml:trace>
  <inkml:trace contextRef="#ctx0" brushRef="#br0" timeOffset="25371.186">18678 9897 0,'0'-25'16,"0"0"109,25 25-125,0 0 15,-1-24 1,1 24 0,-25-25-1,25 25 1,-25-25-1,25 25 1,0 0 0,-1 0 15,1 0 0</inkml:trace>
  <inkml:trace contextRef="#ctx0" brushRef="#br0" timeOffset="31299.931">22101 13171 0,'25'0'140,"0"0"-124,-1 0-1,26-25 16,-25 1-31,0 24 16,-1 0-16,1-25 16,0 25-16,0 0 15,-25-25-15,49 25 16,-24-25-16,0 25 15,25 0 1,-50-25-16,24 25 16,51 0-1,-50 0 1,-1-24-16,1-1 15,0 25 1,0 0 0,0 0-16,0-25 15,-1 25-15,1 0 16,-25-25-16,25 25 15,0-25-15,0 25 16,49-24 0,-49 24-1,-25-25-15,49 25 16,-24-25-1,25 0-15,-25 25 16,24-25-16,-24 25 16,25-24-16,-26 24 15,1 0-15,0 0 16,0-25-1,49 25 1,-49 0-16,0 0 16,0-25-16,24 25 15,-49-25 1,25 25-16,0 0 15,0 0-15,-1 0 16,26 0 0,-25-25-1,0 25 1,74-24-1,-74 24-15,24 0 16,-49-25 0,25 25-16,25 0 15,-25 0-15,-1 0 16,1-25-16,-25 0 15,50 25-15,-25 0 16,-1-25-16,76 1 31,-51 24-15,-24 0-1,-25-25-15,50 25 16,-50-25 0,49 25-16,-24 0 15,25 0-15,-26-25 0,1 25 16,0-25-1,0 25 32,0 0-31,-25-24-1,24 24-15,1-25 32,0 25-17,0 0 1,0-25 15,-1 25-15,26 0 15,-50-25-16,25 25-15,0 0 63,0 0-48,-25-25 1,24 25 0,-24-24-1,25 24-15,0 0 31,0 0 1,0 0-32,-25-25 15,24 25-15,26 0 31,-25 0 1,0 0 30,-25-25-46,24 25-1,1 0 1,0-25 31,0 25-32,-25-25-15,25 25 16,-1 0-1,1 0 1,-25-25-16,25 25 16,0 0 15,-25-24-16,25 24-15,-1 0 16,1 0 31,-25-25-16,25 25-31,-25-25 172,25 25-126,0 0-14,-1 0 46,-24-25-78,25 25 15</inkml:trace>
  <inkml:trace contextRef="#ctx0" brushRef="#br0" timeOffset="32723.108">25499 11807 0,'0'25'188,"0"0"-157,25 24-16,0-24 32,-25 25-31,25-50-16,-25 24 15,24 1 17,-24 0-32,25 0 31,-25 0 31,25-25-46,-25 24-16,25 1 31,0 0 16,-25 0-16,24-25 0,-24 25-31</inkml:trace>
  <inkml:trace contextRef="#ctx0" brushRef="#br0" timeOffset="34684.357">22175 12948 0,'0'25'110,"0"0"-110,0-1 31,0 1-31,0 0 15,25 0 1,0-25 0,-25 25-1,0-1-15,25-24 16,-25 25-16,0 0 15,25-25 1,-25 25 0,0 0-1,0 0 1,24-25-1,1 24 1,0 1 0</inkml:trace>
  <inkml:trace contextRef="#ctx0" brushRef="#br0" timeOffset="37791.746">11187 15503 0,'0'25'109,"0"0"-94,0-1 17,0 1-17,0 0 1,0 0-1,0 0 32,0-1-47,0-48 187,0-1-140,0 0 31,-25 25 0,0 0-47,0 0 63,-24 0-78,24 0-16,0 0 15,0 0 1,1 0-1,-26 25 1,25 0 0,0-25-1,25 24 1,-24-24-16,24 25 15,-25-25 1,25 25 0,0 0-1,0 0 16,0-1 16,0 26-16,0-25-15,0 0 15,0-1-31,25-24 16,-1 0 62,-24 25-63,25-25 1,0 0 15,0 0-15,0 0 15,-25 25-15,24-25-1,1 0 32,0 0 47,0 0-79,0 0 1,-1 0 62,1 0-63,0 0-15,0 0 16,0 0 0,0 0-16</inkml:trace>
  <inkml:trace contextRef="#ctx0" brushRef="#br0" timeOffset="39119.914">11460 15429 0,'0'24'141,"0"1"-126,0 0 1,0 0 0,-25 0-1,25-1 1,-25 51-1,25-50 17,0-1-17,0 1 1,0 0-1,0 0 17,0 0 14,0-1-30,0 1 0,0 0-1,0 0 32,0 0-31,0-1-16,0 1 31,0 0 31,0 0-46,0 0-16</inkml:trace>
  <inkml:trace contextRef="#ctx0" brushRef="#br0" timeOffset="42143.363">11559 15925 0,'25'0'109,"0"0"-62,-1 0-1,-24-25-30,25 25 31,0 0-32,0 0 32,-25-25-47,25 0 31,-25 0-15,24 25-16,1 0 16,-25-24-1,0-1 16,0 0 1,-25 25 202,1 0-125,-1 0 141,0 0-79,0 0-140,25 25 32,-25-25-32,25 25-15,-24-25 62,24 24-63,0 1 1,-25-25 15,25 25-15,0 0 30,0 0 1,0-1 16,0 1-32,25-25 31,-1 0 157,-24 25-204,25-25 16,0 0-15,0 25 15,0 0 0,-1-25 32,1 0 30,0 0-61,0 0-1,0 0 16,-1 0-1,1 0-14,0 0-17</inkml:trace>
  <inkml:trace contextRef="#ctx0" brushRef="#br0" timeOffset="44039.53">12179 15925 0,'0'-25'94,"0"0"-63,0 0 0,0 0 32,0 1-32,-50-1-15,50 0-1,-24 25 1,-1 0 93,0 0-93,25 25 30,-25-25-14,25 25-1,-25-1 16,25 1 31,0 0-63,0 0 16,0 0 32,0-1-32,0 1-15,25-25 171,0 0-140,0 0-32,-25 25 16,25-25-15,-1 0 46,1 0 63,0 0-109,-25-25-1,0 0 48,25 1-32,-25-1 0,25 25-15,-25-25-1</inkml:trace>
  <inkml:trace contextRef="#ctx0" brushRef="#br0" timeOffset="45015.628">12229 15825 0,'0'25'125,"0"0"-109,0 0 46,0 0-31,25-25-15,-1 0 15,-24 24-31,0 1 16,25-25 109,0 0-47,0 0-47,0 0-16,-1 0 1,1 25 0,0-25-1,0 0 1</inkml:trace>
  <inkml:trace contextRef="#ctx0" brushRef="#br0" timeOffset="47199.931">12477 15850 0,'0'-25'32,"25"25"46,-1 0 0,1 25-63,-25 0 16,25 0-15,-25 0 31,25-25-32,-25 24 1,0 1 15,0 0-15,0 0 15,0 0 31,0-1 126,0 1-173,0-50 157,0 1-141,0-1 16,0 0-16,0 0-31,0 0 16,0 1 15,0-1 16,0 0-32,25 25 79,-25-25-94,24 25 15,1 0 110,0 0-62,0 0 30,0 0-77,-1 0-16</inkml:trace>
  <inkml:trace contextRef="#ctx0" brushRef="#br0" timeOffset="49311.192">13072 15801 0,'0'-25'31,"25"25"110,0 0-126,-1 0-15,1 0 31,0 0-31,0 0 16,0 0-16,0 0 16,-1 0-1,1 0 1,0 0-1,25 25 1,-50-1 343,-25-24-344,0 0-15,0 0 16,0 25 0,1-25-1,-1 0 1,25 25-1,-75 0 1,50-25 0,1 0-1,24 25-15,-25-25 16,0 24 31,25 1-16,-25-25-16,0 0 17,25 25-1,0 0-31,-24-25 15,48 0 157,1 0-172,0 0 16,0 25-1,24-25 1,26 24 15,-50-24-31,0 0 16,-1 0 15,1 0-16,0 0 32,0 0 47,0 0-47</inkml:trace>
  <inkml:trace contextRef="#ctx0" brushRef="#br0" timeOffset="51185.428">13717 15850 0,'0'-25'63,"-25"25"15,0 0-63,25 25 1,-24-25-16,-1 25 47,0-25-16,25 25-15,0 0-1,0-1 16,0 1 47,0 0-31,0 0-31,25-25 15,-25 25 0,25-25-31,-1 0 16,26 0 15,0 0-15,-50 24-16,24-24 15,1 0 16,0 0 16,0 0-16,-25-24 79,0-1-79,0 0-16,0 0 17,0 0-1,0 1 0,0-1-15,-25 25 30,25-25 79,-25 25-125,0 0 31,-24 0-15,49-25 0</inkml:trace>
  <inkml:trace contextRef="#ctx0" brushRef="#br0" timeOffset="53271.657">14015 15900 0,'24'0'172,"-24"25"-126,0-1-46,0 1 32,0 0-1,0 0 0,0 0-15,0-1 77,0-48 157,0-1-235,0 0 17,25 25-17,-25-25 1,25 25-16,-25-25 15,50-24 17,-26 24-17,-24 0 1,25 25-16,0 0 78,-25-25-47,25 25 63,0 25-32,-25 0-31,0 0-15,24 0-1,-24-1 17,0 1-1,0 0-16,0 0 1,0 0 0,0-1 46,0 1-46,25-25 62,-25 25-63</inkml:trace>
  <inkml:trace contextRef="#ctx0" brushRef="#br0" timeOffset="55607.984">14436 16049 0,'25'0'0,"-25"-25"16,25 25 62,0 0-47,0 0-15,-1 0 46,1 0-15,0 0 0,-25-25-16,25 25-15,-25-25-1,25 25 1,-25-25 15,0 1 0,0-1 0,0 0-15,0 0 0,-25 25 155,0 0-155,0 0 31,0 0-1,1 0 17,-1 25 46,25 0-78,0 0 0,-25-25 1,25 24-32,0 1 31,0 0-16,0 0 32,0 0 47,0-1-63,0 1 31,0 0 110,25-25-156,0 0-1,-1 0 16,1 0 63,0 0-78,0 0-1,0 0 1,-1 0-1,1 0 17,0 0-17,0 0 16,0 0 1,-1 0 14,1 0-30,0 0 62</inkml:trace>
  <inkml:trace contextRef="#ctx0" brushRef="#br0" timeOffset="68751.635">11708 17363 0,'0'50'156,"0"-1"-140,0-24 0,0 25-1,-25-25-15,25 0 16,0 24-16,-25-24 15,25 0-15,0 0 32,-25-25-32,25 24 15,0 26 1,0-25 15</inkml:trace>
  <inkml:trace contextRef="#ctx0" brushRef="#br0" timeOffset="70199.815">11485 17413 0,'24'0'78,"26"-25"-62,0 25-1,-26 0 1,-24-25-16,25 25 15,25 0 17,-25 0-17,-1 0 16,1 0-15,0 0 0,-25 25-1,25-25 1,0 0 15,-1 25-15,-24 0-1,25-25-15,-25 24 16,25 1 31,-25 0-32,0 0 16,0 0-31,0 0 16,0 24 15,0-24-15,-25 0 15,25 0-15,-25-25-1,25 24-15,-24 1 31,-1 0-15,0 0 0,0 0-1,0-25 16,25 24-31,-24 1 16,-1-25-16,0 25 16,0-25-1,0 25-15,1-25 16,-1 0-1,0 0 1,0 0 0,0 0 15,1 0 47</inkml:trace>
  <inkml:trace contextRef="#ctx0" brushRef="#br0" timeOffset="71215.943">12080 17636 0,'0'25'156,"0"0"-140,0 0 0,0 24 15,0-24-16,0 0 32,0 0-47,0-1 31</inkml:trace>
  <inkml:trace contextRef="#ctx0" brushRef="#br0" timeOffset="71808.018">12105 17487 0,'24'0'141,"-24"-25"-110</inkml:trace>
  <inkml:trace contextRef="#ctx0" brushRef="#br0" timeOffset="74232.322">12576 17636 0,'0'0'0,"0"25"16,-25-25 124,0 0-109,1 0 1,24-25-17,-25 25 16,0 0 1,0-25-32,0 25 31,1 0-16,-1 0 48,0 0-48,25 25 1,-25 0 0,25 0 15,-25 0-16,25-1 1,0 1-16,0 0 31,0 0-15,0 0-1,0-1 1,0 1 0,0 0 15,0 0-16,25-25 79,25 0-78,-25 0-1,-1 0 1,1 0 31,0-25-32,-25 0 1,25 25-1,-25-25 32,0 1-16,25 24 1,-25-25-1,0 0 0,24 25-15,-24-25-16,0 0 31,25 25-16,-25-24-15,0-1 16,25 25-16,-25-25 16,-25 50 249,25 0-234,-25 24-15,25-24 15,0 0-31,0 0 15,0-1 17,0 1-17,0 0 16,0 0-15,0 0 31,25-25-16,0 24-31,0-24 31,0 0 63,-1 0-79,1 0 1,0 0 0,0 0-16,0-24 31,24 24-16,-24 0 1,-25-25-16,25 0 16</inkml:trace>
  <inkml:trace contextRef="#ctx0" brushRef="#br0" timeOffset="77063.678">12774 17686 0,'0'25'203,"0"-1"-188,0 1-15,0 0 16,0 0 0,0 0-1,0-1 1,0 1-1,0 0 1,0 0 15,0 0-15,25-25 155,0-25-155,-25 0 0,25 25-16,-25-25 15,0 0-15,0 1 16,25 24-16,-25-25 15,24 0 1,-24 0 0,0 0-1,25 25 1,-25-24 171,25 24-93,0 24-63,0-24-31,-25 25 15,0 0 1,0 0 0,24-25-1,-24 25 1,0-1 15,0 1-15,0 0-1,0 0 204,0-75-63,25 50-141,-25-25-15,25 1 16,-25-1-1,50-25 1,-26 50 0,-24-25-1,0 1 1,25 24-16,0 0 15,-25-25 126,25 25-1,-25 25-124,0-1-1,25 26 17,-25 0-17,0-26 1,25-24 15,-25 25-15,0 0-1,0 0 16,0 0 47,24-25-62,-24 24-16</inkml:trace>
  <inkml:trace contextRef="#ctx0" brushRef="#br0" timeOffset="78751.891">13370 17884 0,'25'0'16,"-1"0"109,1 0-94,0 0 0,0 0-31,0 0 47,-1 0-16,1-25-15,0 25-16,0 0 31,-25-24-16,25-1 17,-25 0-17,24 25-15,-24-25 16,0 0 15,0 1-15,-24 24 77,-1 0-62,0 0 47,0 0-46,0 0-1,25 24 16,-24-24-32,24 25 1,-25-25 15,25 25-15,-25-25 15,25 25-31,-25 0 31,25-1-15,0 1 15,0 0 16,0 0-32,0 0 16,0-1 1,25-24 61,0 0-46,0 0-16,-1 0-15,1 0 46,0 0-46,0 0-1,0 0 1,-1 0 0,1 0-16,0 0 31,0 0 0</inkml:trace>
  <inkml:trace contextRef="#ctx0" brushRef="#br0" timeOffset="79792.022">13891 17388 0,'0'25'125,"0"0"-125,0-1 31,0 26-15,0-25 0,0 0-16,0 24 31,0 51-16,0-51-15,0 1 32,0-25-32,0-1 15,0 1 16,0 0-15,0 0 0,0 0 77</inkml:trace>
  <inkml:trace contextRef="#ctx0" brushRef="#br0" timeOffset="80719.137">13791 17711 0,'25'0'156,"0"0"-141,25 0 1,-26 0-1,1-25-15,0 25 16,0 0 78,0 0-63,-1 0 47,1 0-16</inkml:trace>
  <inkml:trace contextRef="#ctx0" brushRef="#br0" timeOffset="82472.358">14139 17884 0,'24'0'188,"1"0"-157,0 0-31,0 0 31,0 0-15,-1-25 46,-24 1-46,25 24-1,0 0-15,-25-25 16,25 25 15,-25-50-15,0 25-1,-25 25 110,0 0-109,0 0-1,25-24 32,-24 24-31,-1 0-1,0 0 1,0 0-1,0 0 17,1 0 61,-1 0-93,25 24 31,-25-24 1,25 50-32,0-25 31,0 0 16,0-1-32,0 1 16,0 0-15,0 0 31,0 0-47,0-1 31,0 1 31,25-25-62,0 0 32,-25 25-17,24 0 16,1-25-31,0 0 32,0 0-1,0 0 47,-1 0-63,1 0 1,0 0-16,0 0 16,0 0-1,0 0 1,-1 0-1</inkml:trace>
  <inkml:trace contextRef="#ctx0" brushRef="#br0" timeOffset="84429.604">14560 17810 0,'25'0'203,"0"0"-188,0 25 32,-25-1-47,25-24 31,-25 25-31,24-25 16,-24 25 0,0 0-1,0 0 1,0-1 46,0 1-15,0 0 109,-24 0-140,24 0-1,-25-25 126,0 0-17,25-25-92,0 0-17,0 0 1,0 0-1,0 1 1,0-1 0,0 0 30,0 0 17,0 0-1,25 25-62,0-24 63,-1 24-48,1 0 1,-25-25-16,25 25 15,0 0 1</inkml:trace>
  <inkml:trace contextRef="#ctx0" brushRef="#br0" timeOffset="91455.487">24954 12402 0,'0'25'421,"-25"0"-405,25 0 0,0 0-1,-25 24 1,25-24-16,-25 0 15,25 24-15,-25-24 16,25 0 0,-74 49-1,74-24-15,-25-25 16,25 0-1,-25-1-15,25 26 16,-25-50-16,25 25 16,0 24-16,-24-24 15,-1 25-15,25-25 16,-25 24-16,0-24 15,-49 149 1,49-149 0,0 24-16,25-24 15,-25 25-15,1-1 16,-1-24-16,0 49 15,0-49-15,-24 25 16,24-1 0,-25 1-16,25-25 15,-24 24-15,49-24 16,-124 124-1,99-124 1,25 0-16,-25-1 16,0 26-1,1-50-15,-1 50 16,0-26-16,0 26 15,-25-25-15,50 0 16,-49 49-16,24-74 16,0 50-1,-148 74 1,98-75-16,26-24 15,-1 25-15,0-25 16,-24 49-16,24-49 16,1 24-16,-1 1 15,-49 0-15,49-26 16,1 26-16,-26-25 15,-24 24-15,74-49 32,-272 100-17,247-51-15,-24-24 16,-26 0-16,51 0 15,-50 24-15,24-24 16,-49-25-16,25 25 16,24 0-16,-73 0 15,73-1-15,-24 1 16,49 0-16,-24 0 15,-372 124 1,346-100 0,26 1-16,-1-25 15,-49-1-15,25 26 16,25 0-16,-50-26 15,49 26-15,-73-25 16,98 24-16,-49-24 16,49 0-16,-49 0 15,24-25 1,-123 99-1,124-99-15,24 50 16,-24-25-16,24-25 16,-24 49-1,-1 1-15,1-50 16,-1 25-16,1 24 15,-25-24-15,49 0 16,-24 0-16,24-1 16,-24-24-1,-100 50 1,124-25-16,1 0 15,-26-25-15,26 0 16,-1 24-16,-24-24 16,49 25-16,-49-25 15,24 0-15,-24 0 16,24 25-16,0 25 15,-24-50-15,49 24 16,-198 76 0,148-76-1,26-24-15,-26 0 16,26 25-16,-75 0 15,74-25-15,1 25 16,-26-25-16,26 0 16,-26 25-1,26-25-15,-26 49 16,25-49-16,1 25 15,-150 25 1,150-26 0,24-24-16,0 0 15,-49 25-15,49-25 16,-25 25-16,26-25 15,-26 0-15,0 25 16,26-25-16,-1 0 16,-25 0-16,25 0 15,1 25 1,-26-1-1,25-24-15,0 25 16,1-25 0,-1 0-16,0 0 15,0 25 16,0-25 32,0 0-32,25 25-15,-49 0-1,24-25 1,0 25-1,0-25 1,1 0 0,-1 0-1,25 24-15,-25-24 78</inkml:trace>
  <inkml:trace contextRef="#ctx0" brushRef="#br0" timeOffset="93687.765">24954 12452 0,'0'-25'16,"-25"50"124,25 0-140,-25-25 16,25 25-16,-25-1 15,0 1-15,25 0 16,-25 0-16,25 0 31,-24-25-15,24 24 30,-25-24-30,0 0 0,25 25-1,0 0 63,-25-25-78,0 0 47,25 25-47,-24-25 47,-1 25 31,0-25 15,25 24-77,-25-24 0,25 25-1</inkml:trace>
  <inkml:trace contextRef="#ctx0" brushRef="#br0" timeOffset="94767.904">24904 12477 0,'25'0'110,"0"0"-79,-1 25-16,-24-1-15,25-24 16,-25 25 0,0 0-1,25-25-15,-25 25 16,0 0-1,50-1 1,-50 1 0,24 0-16,-24 0 31,25-25-31,0 25 31,0-1 16,-25 1-32,25 0 17</inkml:trace>
  <inkml:trace contextRef="#ctx0" brushRef="#br0" timeOffset="119047.951">14858 15925 0,'25'0'78,"0"-25"-63,-1 25 1,1-25-16,0 25 15,0-50 1,0 50-16,-1-24 16,1 24-1,0 0 16,-25-25-15,50 0 15,-50 0-31,24 25 16,1 0-1,0-25 1,0 25-16,0-24 16,-1 24-16,1 0 15,0 0-15,-25-25 16,50 25-16,-25-25 15,123-25 1,-98 26 0,0 24-16,-26-25 15,26 0-15,-25 25 16,0 0-16,24-25 15,1 0-15,-1 25 16,1-49-16,-25 49 16,49-25-16,-49 25 15,25-50 1,198-49-1,-223 99 1,49-25-16,-24 0 16,24 1-16,-49-1 15,24 25-15,1-50 16,0 50-16,-1-25 15,1 1-15,-1 24 16,26-25-16,-26 0 16,-24 0-1,174-49 1,-125 49-16,-24 0 15,49 0-15,-49 1 16,49-26-16,-50 25 16,1 0-16,49 1 15,-49-1-15,24 0 16,-24 0-16,-1 25 15,1-25-15,0-24 16,198-26 0,-199 51-1,51-26 1,-1 25-16,0-25 15,25 26-15,-25-26 16,-24 0-16,-1 50 16,0-49-16,-49 24 15,50 0-15,-26 0 16,26 1-16,-51 24 15,175-174 1,-149 149 0,-26-24-16,51 24 15,-75 0-15,74 0 16,-74 0-16,50 1 15,-25-1 1,-1 0-16,1 25 16,25-25-16,-1 25 31,75-74-16,-74 49-15,-25 25 16,0 0-16,-1-25 16,26 0-1,-25 25 1,0 0-1,-1-24-15,1 24 16,25-25 0,-50 0-1,99 25 1,-74-50-16,25 50 15,-26-24 1,26-1-16,-25 25 16,0 0-16,24-25 15,-24 25-15,0-25 16,0 25-16,24-25 15,-24 0-15,25 1 16,49-26 0,-74 50-1,-1 0-15,-24-25 16,25 0-1,0 25 1,0-24-16,-25-1 16,25 25-16,-1 0 15,1-25-15,0 25 31,25-50-15,-26 1 0,26 24-16,-25 25 15,0-25-15,-1-24 16,1 49-1,25-25 1,-50 0 0,50 0-16,-26 0 31,51-24-16,-50 24-15,-1 25 16,-24-25-16,25 25 16,0-25-1,0 25 1,0-24-1,-25-1 1,24 25-16,1-25 31,0 25 16,0-25-47,0 0 31,-1 1-15,1 24-1,0 0-15,0-25 16,0 25 0,24-25 15,-24 25-16,0 0 1,0-25 0,-25 0 46,24 25-62,-24-24 47,25 24-47</inkml:trace>
  <inkml:trace contextRef="#ctx0" brushRef="#br0" timeOffset="121207.205">22151 12105 0,'24'0'171,"1"0"-155,0 0-1,0 0 1,0 0 0,-1 24-16,1-24 15,0 0 1,0 0-1,0 0 63,-1 0-46,1 0 14,0 0-30,0 0 0,0 0-1,-1 0 16,1 0 1,0 0-17,0 0 16,0 0 16,-25 25 125,0 0-141,-25 0-15,25 0 15,-25 0-31,0-1 15,25 1 1,-25 25 0,25-25-1,-24-25 1,24 24-1,0 1 1,-25-25 0,25 25-16,0 0 31,-25-25-16,25 25 1,0-1 0,0 1 15,0 0 31,-25-25-46,25 25-1</inkml:trace>
</inkml:ink>
</file>

<file path=ppt/ink/ink2.xml><?xml version="1.0" encoding="utf-8"?>
<inkml:ink xmlns:inkml="http://www.w3.org/2003/InkML">
  <inkml:definitions>
    <inkml:context xml:id="ctx0">
      <inkml:inkSource xml:id="inkSrc0">
        <inkml:traceFormat>
          <inkml:channel name="X" type="integer" max="2646" units="cm"/>
          <inkml:channel name="Y" type="integer" max="768" units="cm"/>
          <inkml:channel name="T" type="integer" max="2.14748E9" units="dev"/>
        </inkml:traceFormat>
        <inkml:channelProperties>
          <inkml:channelProperty channel="X" name="resolution" value="76.9186" units="1/cm"/>
          <inkml:channelProperty channel="Y" name="resolution" value="39.58763" units="1/cm"/>
          <inkml:channelProperty channel="T" name="resolution" value="1" units="1/dev"/>
        </inkml:channelProperties>
      </inkml:inkSource>
      <inkml:timestamp xml:id="ts0" timeString="2023-10-18T04:10:32.397"/>
    </inkml:context>
    <inkml:brush xml:id="br0">
      <inkml:brushProperty name="width" value="0.05292" units="cm"/>
      <inkml:brushProperty name="height" value="0.05292" units="cm"/>
      <inkml:brushProperty name="color" value="#FF0000"/>
    </inkml:brush>
  </inkml:definitions>
  <inkml:trace contextRef="#ctx0" brushRef="#br0">30386 16942 0,'0'-25'15,"0"50"235,25-1-250,-25 26 16,0-25 0,24 0-1,-24 24 1,0-24-1,0 25 1,0-26 0,0 51-1,0-50 1,0-1 0,0 1-16,0 25 15,0-25 16,0-1-15,0 1 0,0 0-1,0 0 17,0 25 30,0-26 141,25-24-156,0 0-47,0 0 94,0 0-63,-1 0-31,1 0 16,0 0-1,0 0 1,0 0 15,-1 0 0,26 0-15,-25 0 0,0 0-1,-1 0-15,1 0 16,-25 25 250,0 0-251,0 0-15</inkml:trace>
  <inkml:trace contextRef="#ctx0" brushRef="#br0" timeOffset="3273.798">31229 17438 0,'-25'0'172,"25"-25"-141,-25 25-31,1-25 16,-1 0 0,0 25 234,0 0-219,0 0-31,1 0 47,-1 0-32,0 25 48,25 25-47,-25-50-1,25 49 1,0-24 124,25-25-124,-25 25-16,25 0 16,0 0-1,-1-1 110,-24 1-125,25-25 16,0 0 93,0 0-77,0 0-1,-1 0 0,1 0 16,-25-49-47,25 49 16,0-75-1,0 75 1,-25-25-1,25-24 1,-25 24 0,0 0-1,0 0 17,0 0-32,0 1 15,0-1 79,-25 25-94,25-25 109,0 75 1,0-26-95,0 1-15,0 25 16,0 74 0,25-25-1,-25-74-15,24 0 16,-24 0 218,25-25-124,0-25-95,0 25 1,0-50-1,-1 50 1,1-25 93,0 25-93,0 0 125,-25-24-126,25-1-15,-1 25 16,1 0 62</inkml:trace>
  <inkml:trace contextRef="#ctx0" brushRef="#br0" timeOffset="6484.094">31725 17314 0,'0'24'156,"25"1"-140,-25 0-1,0 0 1,0 0 0,25-1-1,-25 1 1,25 0 156,-25 0-172,24 0 15,-24 0 17,0-1-32,25-24 468,0-24-452,-25-1 0,0 0-1,0-25 1,25 50-16,0-25 234,-1-24-218,1 49 62,-25-25-62,25 50 234,0 0-250,-25-1 15,0 1 1,0 0-16,0 0 15,25-25 1,-1 50 47,-24-26-48,25-24-15,-25 25 16,25-25 234,0-25-250,-25 1 15,25-1 1,-25 0 0,0 0-1,0 0 79,0 0-78,0 1-1,0-1-15,24 25 16,-24-25 0,0 0-1,0 0 1,0 1 46,0-1-46,0 0 46,0 0-46,0 0-16,-24 25 109,24 25-46,0 0-63,0 0 16,0 0-16</inkml:trace>
  <inkml:trace contextRef="#ctx0" brushRef="#br0" timeOffset="8756.255">32321 17289 0,'0'-25'63,"24"25"62,-24 25-125,25 0 16,-25-1-16,0 26 31,25 24-16,0-49 1,-25 25 0,0-25-1,0 0 17,0-1-17,0 1 1,0 0-1,0 0 1,0 0 109,0-50 0,-25-25-109,25 25-16,0-24 15,0-1 1,0 0-16,25-24 16,0 24-1,-1 1 1,-24 24-1,0-25 1,0 26 15,25-1 1,0 0-17,0 25 173,0 25-173,-1 0 1,-24-1 0,0 1-16,25 0 15,-25 0 1,0 0-1,0 24 1,25-24 0,-25 0 140,25 0-156,-25-1 16,0 1-1,0 0 1,0 0-1,25-25 1,-25 25 156,24 0-156,-24-1-1,0 1 110,25-99-94</inkml:trace>
  <inkml:trace contextRef="#ctx0" brushRef="#br0" timeOffset="10651.192">29865 14560 0,'0'-24'79,"25"73"-1,-1-24-78,26 25 15,24 24-15,-24 50 32,24-50-17,-24 75 1,25 0-1,-1-25 1,-49-74 0,0-50-16,-1 49 15,51 75 1,-26 0 0,-24-99-1,25 25 1,-1 24-1,1 75 1,24-75 15,1 50-15,-75-99 0,25 0-1,-1-25 1,1 74 15,-25 1-15,50-1-1,-25-49 1,-1 0 31,1 49-47,0 50 15,25-99 1,-26 25 0,-24-25 15,25-1 78,0 26-109,0-25 16,-25 0-16,0-1 156,0 1-140,0 0-1</inkml:trace>
  <inkml:trace contextRef="#ctx0" brushRef="#br0" timeOffset="12210.872">29840 14511 0,'0'-25'94,"0"50"-16,0 24-63,0 1-15,0 49 32,0 0-17,0-24 1,0-50-16,0-1 15,0 26 110,0-25-109,0 0 62,0-1 16</inkml:trace>
  <inkml:trace contextRef="#ctx0" brushRef="#br0" timeOffset="13853.366">29865 14511 0,'25'0'141,"-1"0"-125,1 0-16,0 0 15,0 0 1,0 0-1,-1 0-15,1 0 16,0 0 15,0 0 16,0 0-31,-1 0 93,1 0-93,0 0-1,0 0 1,0 0 0,0 0 124,-1 0 1</inkml:trace>
  <inkml:trace contextRef="#ctx0" brushRef="#br0" timeOffset="25297.608">29865 2084 0,'25'0'234,"-25"24"-234,24 1 16,-24 0 0,0 25-1,0-26-15,0 1 32,0 0 30,25 25-46,-25-1-1,25 26 1,-25-51 0,25 26-1,-25-25 1,0 24-1,25-24 1,-25 0-16,0 0 219,0 25-204,0-1 1,24 1-16,-24-25 16,0-1 234</inkml:trace>
  <inkml:trace contextRef="#ctx0" brushRef="#br0" timeOffset="28491.955">29914 2084 0,'25'-25'531,"0"25"-531,-25-25 16,50 0 171,-26 25-187,1 0 16,-25-25 0,25 25-16,0 0 15,24-24 1,-24-26 15,0 50-15,0 0 15,0 0 0,0 0 1,-1 0 93,1 25-94,0 0 125,0 24-78,-25-24-78,0 0 16,0 0-1,0-1 1,0 1 187,-25 0-140,0-25-48,25 25 1,0 0 0,-49-1-1,24 1 95,0 0-95,0-25-15,0 0 125,0 25-109,1-25-16,-1 0 156,0 0-15,-25 0-126,26 0 1,-1 0 0</inkml:trace>
  <inkml:trace contextRef="#ctx0" brushRef="#br0" timeOffset="32314.29">30708 2530 0,'0'-25'125,"-25"0"-47,1 1-62,-1 24-16,0-25 62,0 0-62,0 25 141,1 0-126,-1 0 1,25 25 0,-25-25-16,25 25 15,-25 24 1,0-49-1,25 50 1,0-1 15,0-24-15,0 25 0,0 0-1,0-1 1,0-24-1,0 0 235,25-25-218,0 0-17,0 0 32,0 0-16,-1 0 16,1 0-31,0 0 15,0 0 0,-25-25-15,25 25 0,-1 0-1,-24-25 1,0 0 46,0 1-46,0-1 15,0 0-31,0 0 47,0 0 47,0 0-94,0 1 125,0-1-78,0 0 93,25 50 64,-25 0-204,25-25 15,-25 24 63,25 1-78,0-25 219,-1 25-203,-24 0-1,25-25 1,0 25 62,0-25-62,0 0 140,-1 0-109,-24-25 47,25 0-94,-25 0 15,0 0 1,25 25-1,-25-24 1</inkml:trace>
  <inkml:trace contextRef="#ctx0" brushRef="#br0" timeOffset="33502.436">30907 1960 0,'0'0'0,"0"24"187,0 1-171,24 25-1,1-25-15,0 24 16,-25-24 0,25 0-1,0 24 1,-25-24-1,0 0 1,24 25 0,1-1-1,0 26 1,0-51 0,-25 26-1,25 0 1,-25-26-1,24 26 1,1 74 15,-25-74-15,0-1 0,0-24 124</inkml:trace>
  <inkml:trace contextRef="#ctx0" brushRef="#br0" timeOffset="34949.664">30981 2307 0,'25'0'141,"0"0"-141,-1 0 15,1 0 16,0 0-31,0 0 32,0 0-32,-1 25 15,1-25 17,0 0-1,0 0-16,0 0 110,0 0-31</inkml:trace>
  <inkml:trace contextRef="#ctx0" brushRef="#br0" timeOffset="37333.975">31527 2456 0,'-25'0'219,"0"0"-188,0 0 0,1 0-31,-1 24 16,25 1-16,-25-25 31,0 50-15,0-25 15,25-1-15,-49 26-1,49-25 1,-25 0-1,25 0 235,0-1-234,25-24 0,0 25 156,-1-25-157,1 0 32,0 0-31,0 0-1,0 0 32,-1 0-31,1 0 15,0 0-31,0 0 78,0 0-31,-1 0-31,1 0 31,0 0-32,0-25 1,0 25 62,-1-24-62,1 24 62,0 0 0</inkml:trace>
  <inkml:trace contextRef="#ctx0" brushRef="#br0" timeOffset="40126.666">31700 1935 0,'0'25'140,"25"-1"-124,0 26 47,-25-25-63,0 0 15,0-1 1,0 1-16,0 0 15,25 25 1,-25-1 15,0-24-15,25 25 0,-25-26-1,24 26 1,-24-25-1,0 0-15,0-1 16,0 1 15,0 0 1,0 0-17,0 24 1,0-24-1,0 0 1,0-50 328,0 0-329,0 1 1,0-1 0,25 0 124,0 25-62,-25-25-78,25 25 16,0-49 31,-1 24-31,1 25 109,-25-25-47,25 25 125,0 0-203,-25 25 15,25 0 79,-25-1-63,24 1 63,1 0-78,0 0-1,-25 0 251,25-25-250,0 24-1,-1 1 17</inkml:trace>
  <inkml:trace contextRef="#ctx0" brushRef="#br0" timeOffset="41944.994">30882 2332 0,'-25'0'15,"75"-25"345,24 25-345,-49 0-15,0 0 16,-1-25 0</inkml:trace>
  <inkml:trace contextRef="#ctx0" brushRef="#br0" timeOffset="44518.039">29790 2803 0,'25'0'16,"-25"-25"-16,25 25 156,-25 25-140,0 0-1,0 0-15,0 24 16,-25 26-1,25 24 1,-25-50 0,-24 26-1,24-1 17,-25 25-17,50-74-15,-24 25 16,-51 123-1,50-123 1,-24 74 0,-1-49-1,1 73 1,-1 1 0,25-25-1,-74 50 1,49-100-1,26-49 1,-26 49 0,0 1 15,25-1-15,-49 1-1,-25 74 1,49-100-1,25 1 1,-24 49 0,-1-25-1,1 1 1,24-26 0,-25 1-1,25-25 1,1 24-1,-26 26 1,25-50 0,-24 24 15,24 26-15,0-75-1,0 24 1,0 1-1,-24 0 1,24 0 0,25 25-1,-50-26 1,26 1 0,-26 25-1,50-25 1,-25 24-1,25-24 173,0 0-157,0 0-31,-25-25 16</inkml:trace>
  <inkml:trace contextRef="#ctx0" brushRef="#br0" timeOffset="46465.592">28104 5581 0,'0'-25'31,"0"50"63,0 0-78,0 0-16,0 24 15,0-24 1,0 49-1,0-49 1,0 0-16,0 0 16,0 0 15,0 0 47,-25-1-78,25 1 16,0 25-16,-25-1 15,25-24 1,0 0 0,0 25-1,0-26 1,25-24 265,0 0-281,0 0 16,-1 0-1,1 0 1,0-49 0,25 24-16,-26 25 15,1 0 1,0 0 31,0-25-32,24 0-15,1-24 32,0 49-17,-26 0 1,1 0-16,0 0 15,0 0 1,24-50 0,1 50-1,-25 0 1,0-25 0,-1 25-1,1 0 32,-25-24-16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10/23/2023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3453078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10/23/2023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emf"/><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0" y="461737"/>
            <a:ext cx="8897257" cy="1860548"/>
          </a:xfrm>
        </p:spPr>
        <p:txBody>
          <a:bodyPr>
            <a:normAutofit/>
          </a:bodyPr>
          <a:lstStyle/>
          <a:p>
            <a:r>
              <a:rPr lang="en-US" sz="4000" b="1" dirty="0">
                <a:ea typeface="+mj-lt"/>
                <a:cs typeface="+mj-lt"/>
              </a:rPr>
              <a:t>Soil Analysis from Navajo Reservation in Search of Novel Antibiotics </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3" y="2485571"/>
            <a:ext cx="10638971" cy="1371599"/>
          </a:xfrm>
        </p:spPr>
        <p:txBody>
          <a:bodyPr vert="horz" lIns="91440" tIns="45720" rIns="91440" bIns="45720" rtlCol="0" anchor="t">
            <a:noAutofit/>
          </a:bodyPr>
          <a:lstStyle/>
          <a:p>
            <a:r>
              <a:rPr lang="en-CA" sz="2000" dirty="0">
                <a:solidFill>
                  <a:schemeClr val="tx1"/>
                </a:solidFill>
                <a:ea typeface="+mn-lt"/>
                <a:cs typeface="+mn-lt"/>
              </a:rPr>
              <a:t>This is a scientific  experimental study  to be conducted </a:t>
            </a:r>
          </a:p>
          <a:p>
            <a:r>
              <a:rPr lang="en-CA" sz="2000" dirty="0">
                <a:solidFill>
                  <a:schemeClr val="tx1"/>
                </a:solidFill>
                <a:ea typeface="+mn-lt"/>
                <a:cs typeface="+mn-lt"/>
              </a:rPr>
              <a:t>By </a:t>
            </a:r>
          </a:p>
          <a:p>
            <a:r>
              <a:rPr lang="en-CA" sz="2000" dirty="0">
                <a:solidFill>
                  <a:schemeClr val="tx1"/>
                </a:solidFill>
                <a:ea typeface="+mn-lt"/>
                <a:cs typeface="+mn-lt"/>
              </a:rPr>
              <a:t>Kaitlan </a:t>
            </a:r>
            <a:r>
              <a:rPr lang="en-CA" sz="2000" dirty="0" err="1">
                <a:solidFill>
                  <a:schemeClr val="tx1"/>
                </a:solidFill>
                <a:ea typeface="+mn-lt"/>
                <a:cs typeface="+mn-lt"/>
              </a:rPr>
              <a:t>james</a:t>
            </a:r>
            <a:r>
              <a:rPr lang="en-CA" sz="2000" dirty="0">
                <a:solidFill>
                  <a:schemeClr val="tx1"/>
                </a:solidFill>
                <a:ea typeface="+mn-lt"/>
                <a:cs typeface="+mn-lt"/>
              </a:rPr>
              <a:t>  (BS Biology) </a:t>
            </a:r>
          </a:p>
          <a:p>
            <a:r>
              <a:rPr lang="en-CA" sz="2000" dirty="0">
                <a:solidFill>
                  <a:schemeClr val="tx1"/>
                </a:solidFill>
                <a:ea typeface="+mn-lt"/>
                <a:cs typeface="+mn-lt"/>
              </a:rPr>
              <a:t>For the MS Biology Thesis Research (in progress)</a:t>
            </a:r>
          </a:p>
          <a:p>
            <a:r>
              <a:rPr lang="en-CA" sz="2000" dirty="0">
                <a:solidFill>
                  <a:schemeClr val="tx1"/>
                </a:solidFill>
                <a:ea typeface="+mn-lt"/>
                <a:cs typeface="+mn-lt"/>
              </a:rPr>
              <a:t>Under the Supervision of Prof. Dr. Shazia Tabassum Hakim PhD Microbiology </a:t>
            </a:r>
          </a:p>
          <a:p>
            <a:r>
              <a:rPr lang="en-CA" sz="2000" dirty="0">
                <a:solidFill>
                  <a:schemeClr val="tx1"/>
                </a:solidFill>
                <a:ea typeface="+mn-lt"/>
                <a:cs typeface="+mn-lt"/>
              </a:rPr>
              <a:t>School of STEM, Biomedical Sciences Department, Diné College, Tuba City campus</a:t>
            </a:r>
          </a:p>
          <a:p>
            <a:r>
              <a:rPr lang="en-CA" sz="2000" dirty="0">
                <a:solidFill>
                  <a:schemeClr val="tx1"/>
                </a:solidFill>
                <a:ea typeface="+mn-lt"/>
                <a:cs typeface="+mn-lt"/>
              </a:rPr>
              <a:t>(Supported by: NSF-TCUP-ICE-TI-2202023)</a:t>
            </a:r>
          </a:p>
          <a:p>
            <a:r>
              <a:rPr lang="en-CA" sz="2000" dirty="0">
                <a:solidFill>
                  <a:schemeClr val="tx1"/>
                </a:solidFill>
                <a:ea typeface="+mn-lt"/>
                <a:cs typeface="+mn-lt"/>
              </a:rPr>
              <a:t>(NNR-23.483)</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915" y="264882"/>
            <a:ext cx="3512456" cy="3755575"/>
          </a:xfrm>
          <a:prstGeom prst="ellipse">
            <a:avLst/>
          </a:prstGeom>
          <a:ln>
            <a:noFill/>
          </a:ln>
          <a:effectLst>
            <a:softEdge rad="112500"/>
          </a:effectLst>
        </p:spPr>
      </p:pic>
      <p:pic>
        <p:nvPicPr>
          <p:cNvPr id="6" name="Picture 5"/>
          <p:cNvPicPr>
            <a:picLocks noChangeAspect="1"/>
          </p:cNvPicPr>
          <p:nvPr/>
        </p:nvPicPr>
        <p:blipFill>
          <a:blip r:embed="rId5"/>
          <a:stretch>
            <a:fillRect/>
          </a:stretch>
        </p:blipFill>
        <p:spPr>
          <a:xfrm>
            <a:off x="196157" y="2485570"/>
            <a:ext cx="1755800" cy="1755800"/>
          </a:xfrm>
          <a:prstGeom prst="rect">
            <a:avLst/>
          </a:prstGeom>
        </p:spPr>
      </p:pic>
      <p:pic>
        <p:nvPicPr>
          <p:cNvPr id="7" name="Picture 6"/>
          <p:cNvPicPr>
            <a:picLocks noChangeAspect="1"/>
          </p:cNvPicPr>
          <p:nvPr/>
        </p:nvPicPr>
        <p:blipFill>
          <a:blip r:embed="rId6"/>
          <a:stretch>
            <a:fillRect/>
          </a:stretch>
        </p:blipFill>
        <p:spPr>
          <a:xfrm>
            <a:off x="9695918" y="5437723"/>
            <a:ext cx="2365453" cy="1280271"/>
          </a:xfrm>
          <a:prstGeom prst="rect">
            <a:avLst/>
          </a:prstGeom>
        </p:spPr>
      </p:pic>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B246-3D2F-F8B1-930E-91EEAD0357F5}"/>
              </a:ext>
            </a:extLst>
          </p:cNvPr>
          <p:cNvSpPr>
            <a:spLocks noGrp="1"/>
          </p:cNvSpPr>
          <p:nvPr>
            <p:ph type="title"/>
          </p:nvPr>
        </p:nvSpPr>
        <p:spPr>
          <a:xfrm>
            <a:off x="913775" y="618517"/>
            <a:ext cx="10364451" cy="5377422"/>
          </a:xfrm>
        </p:spPr>
        <p:txBody>
          <a:bodyPr>
            <a:normAutofit/>
          </a:bodyPr>
          <a:lstStyle/>
          <a:p>
            <a:r>
              <a:rPr lang="en-US" sz="4400" dirty="0"/>
              <a:t>Thank you</a:t>
            </a:r>
          </a:p>
        </p:txBody>
      </p:sp>
    </p:spTree>
    <p:extLst>
      <p:ext uri="{BB962C8B-B14F-4D97-AF65-F5344CB8AC3E}">
        <p14:creationId xmlns:p14="http://schemas.microsoft.com/office/powerpoint/2010/main" val="207282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5"/>
          </a:solidFill>
          <a:ln>
            <a:solidFill>
              <a:schemeClr val="accent4">
                <a:lumMod val="60000"/>
                <a:lumOff val="40000"/>
              </a:schemeClr>
            </a:solid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508122" y="1083154"/>
            <a:ext cx="2844002" cy="2068722"/>
          </a:xfrm>
        </p:spPr>
        <p:txBody>
          <a:bodyPr>
            <a:normAutofit/>
          </a:bodyPr>
          <a:lstStyle/>
          <a:p>
            <a:pPr algn="l"/>
            <a:r>
              <a:rPr lang="en-US" sz="4000" b="1" dirty="0">
                <a:solidFill>
                  <a:srgbClr val="FFFFFF"/>
                </a:solidFill>
              </a:rPr>
              <a:t>Research Questions </a:t>
            </a:r>
          </a:p>
        </p:txBody>
      </p:sp>
      <p:pic>
        <p:nvPicPr>
          <p:cNvPr id="124" name="Picture 1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129" name="Content Placeholder 15">
            <a:extLst>
              <a:ext uri="{FF2B5EF4-FFF2-40B4-BE49-F238E27FC236}">
                <a16:creationId xmlns:a16="http://schemas.microsoft.com/office/drawing/2014/main" id="{B55FA8E0-768D-9DEA-C410-48846F620D3D}"/>
              </a:ext>
            </a:extLst>
          </p:cNvPr>
          <p:cNvSpPr>
            <a:spLocks noGrp="1"/>
          </p:cNvSpPr>
          <p:nvPr>
            <p:ph idx="1"/>
          </p:nvPr>
        </p:nvSpPr>
        <p:spPr>
          <a:xfrm>
            <a:off x="4634793" y="203201"/>
            <a:ext cx="7324977" cy="6371770"/>
          </a:xfrm>
        </p:spPr>
        <p:txBody>
          <a:bodyPr anchor="ctr">
            <a:normAutofit/>
          </a:bodyPr>
          <a:lstStyle/>
          <a:p>
            <a:pPr marL="342900" indent="-342900">
              <a:lnSpc>
                <a:spcPct val="110000"/>
              </a:lnSpc>
              <a:buFont typeface="+mj-lt"/>
              <a:buAutoNum type="arabicPeriod"/>
            </a:pPr>
            <a:r>
              <a:rPr lang="en-US" dirty="0">
                <a:ea typeface="+mn-lt"/>
                <a:cs typeface="+mn-lt"/>
              </a:rPr>
              <a:t>To check how presence of heavy metals, or rare metal in soil can influence the presence of Bacteria in soil? </a:t>
            </a:r>
            <a:endParaRPr lang="en-US" dirty="0"/>
          </a:p>
          <a:p>
            <a:pPr marL="342900" indent="-342900">
              <a:lnSpc>
                <a:spcPct val="110000"/>
              </a:lnSpc>
              <a:buClr>
                <a:srgbClr val="000000"/>
              </a:buClr>
              <a:buFont typeface="+mj-lt"/>
              <a:buAutoNum type="arabicPeriod"/>
            </a:pPr>
            <a:r>
              <a:rPr lang="en-US" dirty="0">
                <a:ea typeface="+mn-lt"/>
                <a:cs typeface="+mn-lt"/>
              </a:rPr>
              <a:t>What chemicals these bacteria produce to survive in presence of other microorganisms? </a:t>
            </a:r>
          </a:p>
          <a:p>
            <a:pPr marL="342900" indent="-342900">
              <a:lnSpc>
                <a:spcPct val="110000"/>
              </a:lnSpc>
              <a:buClr>
                <a:srgbClr val="000000"/>
              </a:buClr>
              <a:buFont typeface="+mj-lt"/>
              <a:buAutoNum type="arabicPeriod"/>
            </a:pPr>
            <a:r>
              <a:rPr lang="en-US" dirty="0">
                <a:ea typeface="+mn-lt"/>
                <a:cs typeface="+mn-lt"/>
              </a:rPr>
              <a:t>Can we use this quality of bacteria to cure human infections?</a:t>
            </a:r>
          </a:p>
          <a:p>
            <a:pPr marL="342900" indent="-342900">
              <a:lnSpc>
                <a:spcPct val="110000"/>
              </a:lnSpc>
              <a:buClr>
                <a:srgbClr val="000000"/>
              </a:buClr>
              <a:buFont typeface="+mj-lt"/>
              <a:buAutoNum type="arabicPeriod"/>
            </a:pPr>
            <a:r>
              <a:rPr lang="en-US" dirty="0">
                <a:ea typeface="+mn-lt"/>
                <a:cs typeface="+mn-lt"/>
              </a:rPr>
              <a:t>How bacteria differ in dry or vegetative soil?</a:t>
            </a:r>
            <a:endParaRPr lang="en-US" dirty="0"/>
          </a:p>
          <a:p>
            <a:pPr marL="342900" indent="-342900">
              <a:lnSpc>
                <a:spcPct val="110000"/>
              </a:lnSpc>
              <a:buClr>
                <a:srgbClr val="000000"/>
              </a:buClr>
              <a:buFont typeface="+mj-lt"/>
              <a:buAutoNum type="arabicPeriod"/>
            </a:pPr>
            <a:r>
              <a:rPr lang="en-US" dirty="0">
                <a:ea typeface="+mn-lt"/>
                <a:cs typeface="+mn-lt"/>
              </a:rPr>
              <a:t>how type of weather, high altitude, and temperature affect the soil, and soil bacteria? </a:t>
            </a:r>
          </a:p>
          <a:p>
            <a:pPr marL="342900" indent="-342900">
              <a:lnSpc>
                <a:spcPct val="110000"/>
              </a:lnSpc>
              <a:buClr>
                <a:srgbClr val="000000"/>
              </a:buClr>
              <a:buFont typeface="+mj-lt"/>
              <a:buAutoNum type="arabicPeriod"/>
            </a:pPr>
            <a:endParaRPr lang="en-US" dirty="0">
              <a:ea typeface="+mn-lt"/>
              <a:cs typeface="+mn-lt"/>
            </a:endParaRPr>
          </a:p>
          <a:p>
            <a:pPr marL="0" indent="0">
              <a:lnSpc>
                <a:spcPct val="110000"/>
              </a:lnSpc>
              <a:buClr>
                <a:srgbClr val="000000"/>
              </a:buClr>
              <a:buNone/>
            </a:pPr>
            <a:r>
              <a:rPr lang="en-US" b="1" u="sng" dirty="0">
                <a:ea typeface="+mn-lt"/>
                <a:cs typeface="+mn-lt"/>
              </a:rPr>
              <a:t>Important: we are not doing any chemical analysis of soil only  isolation of bacteria</a:t>
            </a:r>
          </a:p>
        </p:txBody>
      </p:sp>
      <p:pic>
        <p:nvPicPr>
          <p:cNvPr id="126" name="Picture 1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3" name="Picture 2"/>
          <p:cNvPicPr>
            <a:picLocks noChangeAspect="1"/>
          </p:cNvPicPr>
          <p:nvPr/>
        </p:nvPicPr>
        <p:blipFill>
          <a:blip r:embed="rId5"/>
          <a:stretch>
            <a:fillRect/>
          </a:stretch>
        </p:blipFill>
        <p:spPr>
          <a:xfrm>
            <a:off x="174171" y="3033485"/>
            <a:ext cx="3793688" cy="3715657"/>
          </a:xfrm>
          <a:prstGeom prst="rect">
            <a:avLst/>
          </a:prstGeom>
        </p:spPr>
      </p:pic>
    </p:spTree>
    <p:extLst>
      <p:ext uri="{BB962C8B-B14F-4D97-AF65-F5344CB8AC3E}">
        <p14:creationId xmlns:p14="http://schemas.microsoft.com/office/powerpoint/2010/main" val="202640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4" name="Rectangle 4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5"/>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198330" y="1280484"/>
            <a:ext cx="3663273" cy="1937169"/>
          </a:xfrm>
        </p:spPr>
        <p:txBody>
          <a:bodyPr vert="horz" lIns="91440" tIns="45720" rIns="91440" bIns="45720" rtlCol="0" anchor="ctr">
            <a:normAutofit/>
          </a:bodyPr>
          <a:lstStyle/>
          <a:p>
            <a:pPr algn="l"/>
            <a:r>
              <a:rPr lang="en-US" sz="4000" b="1" dirty="0">
                <a:solidFill>
                  <a:srgbClr val="FFFFFF"/>
                </a:solidFill>
              </a:rPr>
              <a:t>Introduction</a:t>
            </a:r>
            <a:r>
              <a:rPr lang="en-US" sz="3700" dirty="0">
                <a:solidFill>
                  <a:srgbClr val="FFFFFF"/>
                </a:solidFill>
              </a:rPr>
              <a:t> </a:t>
            </a:r>
          </a:p>
        </p:txBody>
      </p:sp>
      <p:pic>
        <p:nvPicPr>
          <p:cNvPr id="48" name="Picture 4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5" name="Content Placeholder 34">
            <a:extLst>
              <a:ext uri="{FF2B5EF4-FFF2-40B4-BE49-F238E27FC236}">
                <a16:creationId xmlns:a16="http://schemas.microsoft.com/office/drawing/2014/main" id="{4A50F867-042E-5960-1D6E-2276C6FFB432}"/>
              </a:ext>
            </a:extLst>
          </p:cNvPr>
          <p:cNvSpPr>
            <a:spLocks noGrp="1"/>
          </p:cNvSpPr>
          <p:nvPr>
            <p:ph sz="quarter" idx="14"/>
          </p:nvPr>
        </p:nvSpPr>
        <p:spPr>
          <a:xfrm>
            <a:off x="4300011" y="159656"/>
            <a:ext cx="7674275" cy="6560457"/>
          </a:xfrm>
        </p:spPr>
        <p:txBody>
          <a:bodyPr vert="horz" lIns="91440" tIns="45720" rIns="91440" bIns="45720" rtlCol="0" anchor="ctr">
            <a:noAutofit/>
          </a:bodyPr>
          <a:lstStyle/>
          <a:p>
            <a:r>
              <a:rPr lang="en-US" dirty="0">
                <a:ea typeface="+mn-lt"/>
                <a:cs typeface="+mn-lt"/>
              </a:rPr>
              <a:t>Antibiotics are medicines to treat bacterial infections. </a:t>
            </a:r>
            <a:endParaRPr lang="en-US" dirty="0"/>
          </a:p>
          <a:p>
            <a:pPr>
              <a:buClr>
                <a:srgbClr val="000000"/>
              </a:buClr>
            </a:pPr>
            <a:r>
              <a:rPr lang="en-US" dirty="0">
                <a:ea typeface="+mn-lt"/>
                <a:cs typeface="+mn-lt"/>
              </a:rPr>
              <a:t>90% of the antibiotics we use are obtained from other fungi, bacteria, and molds. </a:t>
            </a:r>
          </a:p>
          <a:p>
            <a:pPr>
              <a:buClr>
                <a:srgbClr val="000000"/>
              </a:buClr>
            </a:pPr>
            <a:r>
              <a:rPr lang="en-US" dirty="0">
                <a:ea typeface="+mn-lt"/>
                <a:cs typeface="+mn-lt"/>
              </a:rPr>
              <a:t>Different texture and composition of soil help grow bacteria differently.</a:t>
            </a:r>
          </a:p>
          <a:p>
            <a:pPr>
              <a:buClr>
                <a:srgbClr val="000000"/>
              </a:buClr>
            </a:pPr>
            <a:r>
              <a:rPr lang="en-US" dirty="0">
                <a:ea typeface="+mn-lt"/>
                <a:cs typeface="+mn-lt"/>
              </a:rPr>
              <a:t>Additionally Navajo reservation has heavy metals and chemical contaminants in the soil that can give the tough time for bacteria to survive and that's why we think that these bacteria might have something special that help them survive in these soil!</a:t>
            </a:r>
            <a:endParaRPr lang="en-US" dirty="0"/>
          </a:p>
        </p:txBody>
      </p:sp>
      <p:pic>
        <p:nvPicPr>
          <p:cNvPr id="50" name="Picture 4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3" name="Picture 2"/>
          <p:cNvPicPr>
            <a:picLocks noChangeAspect="1"/>
          </p:cNvPicPr>
          <p:nvPr/>
        </p:nvPicPr>
        <p:blipFill>
          <a:blip r:embed="rId6"/>
          <a:stretch>
            <a:fillRect/>
          </a:stretch>
        </p:blipFill>
        <p:spPr>
          <a:xfrm>
            <a:off x="152291" y="2706737"/>
            <a:ext cx="3755349" cy="3767083"/>
          </a:xfrm>
          <a:prstGeom prst="rect">
            <a:avLst/>
          </a:prstGeom>
        </p:spPr>
      </p:pic>
    </p:spTree>
    <p:extLst>
      <p:ext uri="{BB962C8B-B14F-4D97-AF65-F5344CB8AC3E}">
        <p14:creationId xmlns:p14="http://schemas.microsoft.com/office/powerpoint/2010/main" val="306903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5"/>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12355-82BF-0E28-A6DE-413A32EEC652}"/>
              </a:ext>
            </a:extLst>
          </p:cNvPr>
          <p:cNvSpPr>
            <a:spLocks noGrp="1"/>
          </p:cNvSpPr>
          <p:nvPr>
            <p:ph type="title"/>
          </p:nvPr>
        </p:nvSpPr>
        <p:spPr>
          <a:xfrm>
            <a:off x="353567" y="1240534"/>
            <a:ext cx="3352800" cy="2257408"/>
          </a:xfrm>
        </p:spPr>
        <p:txBody>
          <a:bodyPr>
            <a:normAutofit/>
          </a:bodyPr>
          <a:lstStyle/>
          <a:p>
            <a:pPr algn="l"/>
            <a:r>
              <a:rPr lang="en-US" sz="4400" b="1" dirty="0">
                <a:solidFill>
                  <a:srgbClr val="FFFFFF"/>
                </a:solidFill>
                <a:ea typeface="+mj-lt"/>
                <a:cs typeface="+mj-lt"/>
              </a:rPr>
              <a:t>Why I am doing this research?</a:t>
            </a:r>
            <a:endParaRPr lang="en-US" sz="4400" b="1" dirty="0">
              <a:solidFill>
                <a:srgbClr val="FFFFFF"/>
              </a:solidFill>
            </a:endParaRPr>
          </a:p>
        </p:txBody>
      </p:sp>
      <p:pic>
        <p:nvPicPr>
          <p:cNvPr id="29" name="Picture 2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0" name="Content Placeholder 19">
            <a:extLst>
              <a:ext uri="{FF2B5EF4-FFF2-40B4-BE49-F238E27FC236}">
                <a16:creationId xmlns:a16="http://schemas.microsoft.com/office/drawing/2014/main" id="{73FB4D63-0AF5-56F6-06FD-C491EF24846E}"/>
              </a:ext>
            </a:extLst>
          </p:cNvPr>
          <p:cNvSpPr>
            <a:spLocks noGrp="1"/>
          </p:cNvSpPr>
          <p:nvPr>
            <p:ph sz="quarter" idx="13"/>
          </p:nvPr>
        </p:nvSpPr>
        <p:spPr>
          <a:xfrm>
            <a:off x="4248619" y="290286"/>
            <a:ext cx="7711151" cy="6415313"/>
          </a:xfrm>
        </p:spPr>
        <p:txBody>
          <a:bodyPr anchor="ctr">
            <a:normAutofit/>
          </a:bodyPr>
          <a:lstStyle/>
          <a:p>
            <a:pPr>
              <a:buClr>
                <a:srgbClr val="000000"/>
              </a:buClr>
            </a:pPr>
            <a:r>
              <a:rPr lang="en-US" dirty="0">
                <a:ea typeface="+mn-lt"/>
                <a:cs typeface="+mn-lt"/>
              </a:rPr>
              <a:t>I have medicine Men/ Women in my family</a:t>
            </a:r>
          </a:p>
          <a:p>
            <a:pPr>
              <a:buClr>
                <a:srgbClr val="000000"/>
              </a:buClr>
            </a:pPr>
            <a:r>
              <a:rPr lang="en-US" dirty="0">
                <a:ea typeface="+mn-lt"/>
                <a:cs typeface="+mn-lt"/>
              </a:rPr>
              <a:t>I know our Navajo elders are known for traditional knowledge on how to collect herbs and shrubs from the mother earth (soil), and use them to heal or cure diseases. They collect soil from different area for different ceremonial purposes. </a:t>
            </a:r>
            <a:endParaRPr lang="en-US" dirty="0"/>
          </a:p>
          <a:p>
            <a:pPr>
              <a:buClr>
                <a:srgbClr val="000000"/>
              </a:buClr>
            </a:pPr>
            <a:r>
              <a:rPr lang="en-US" dirty="0">
                <a:ea typeface="+mn-lt"/>
                <a:cs typeface="+mn-lt"/>
              </a:rPr>
              <a:t>May be that knowledge of selecting the right type of soil can help me reach the right type of bacteria from that soil.</a:t>
            </a:r>
          </a:p>
          <a:p>
            <a:pPr>
              <a:buClr>
                <a:srgbClr val="000000"/>
              </a:buClr>
            </a:pPr>
            <a:r>
              <a:rPr lang="en-US" dirty="0">
                <a:ea typeface="+mn-lt"/>
                <a:cs typeface="+mn-lt"/>
              </a:rPr>
              <a:t>Antibiotic resistance among bacteria is a real challenge.</a:t>
            </a:r>
            <a:endParaRPr lang="en-CA" dirty="0">
              <a:ea typeface="+mn-lt"/>
              <a:cs typeface="+mn-lt"/>
            </a:endParaRPr>
          </a:p>
          <a:p>
            <a:pPr>
              <a:buClr>
                <a:srgbClr val="000000"/>
              </a:buClr>
            </a:pPr>
            <a:r>
              <a:rPr lang="en-CA" dirty="0">
                <a:ea typeface="+mn-lt"/>
                <a:cs typeface="+mn-lt"/>
              </a:rPr>
              <a:t>May be I can find new chemicals produced by bacteria that can be used as new antibiotics.</a:t>
            </a:r>
          </a:p>
          <a:p>
            <a:pPr marL="0" indent="0">
              <a:buClr>
                <a:srgbClr val="000000"/>
              </a:buClr>
              <a:buNone/>
            </a:pPr>
            <a:endParaRPr lang="en-US" dirty="0">
              <a:ea typeface="+mn-lt"/>
              <a:cs typeface="+mn-lt"/>
            </a:endParaRPr>
          </a:p>
        </p:txBody>
      </p:sp>
      <p:pic>
        <p:nvPicPr>
          <p:cNvPr id="31" name="Picture 30">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3" name="Picture 2"/>
          <p:cNvPicPr>
            <a:picLocks noChangeAspect="1"/>
          </p:cNvPicPr>
          <p:nvPr/>
        </p:nvPicPr>
        <p:blipFill>
          <a:blip r:embed="rId4"/>
          <a:stretch>
            <a:fillRect/>
          </a:stretch>
        </p:blipFill>
        <p:spPr>
          <a:xfrm>
            <a:off x="163211" y="3294743"/>
            <a:ext cx="3708040" cy="3410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2040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5"/>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B7DA6-9CF8-E2C3-BDBF-75E18B7371A1}"/>
              </a:ext>
            </a:extLst>
          </p:cNvPr>
          <p:cNvSpPr>
            <a:spLocks noGrp="1"/>
          </p:cNvSpPr>
          <p:nvPr>
            <p:ph type="title"/>
          </p:nvPr>
        </p:nvSpPr>
        <p:spPr>
          <a:xfrm>
            <a:off x="315073" y="1593238"/>
            <a:ext cx="3174083" cy="1212379"/>
          </a:xfrm>
        </p:spPr>
        <p:txBody>
          <a:bodyPr>
            <a:normAutofit fontScale="90000"/>
          </a:bodyPr>
          <a:lstStyle/>
          <a:p>
            <a:pPr algn="l"/>
            <a:r>
              <a:rPr lang="en-US" sz="4400" dirty="0">
                <a:ea typeface="+mj-lt"/>
                <a:cs typeface="+mj-lt"/>
              </a:rPr>
              <a:t>Sample collection</a:t>
            </a:r>
            <a:endParaRPr lang="en-US" dirty="0"/>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9DAC9F5A-69E0-4D59-2A3A-B255B76CF69A}"/>
              </a:ext>
            </a:extLst>
          </p:cNvPr>
          <p:cNvSpPr>
            <a:spLocks noGrp="1"/>
          </p:cNvSpPr>
          <p:nvPr>
            <p:ph sz="quarter" idx="13"/>
          </p:nvPr>
        </p:nvSpPr>
        <p:spPr>
          <a:xfrm>
            <a:off x="4152011" y="290286"/>
            <a:ext cx="7822275" cy="6299199"/>
          </a:xfrm>
        </p:spPr>
        <p:txBody>
          <a:bodyPr anchor="ctr">
            <a:normAutofit/>
          </a:bodyPr>
          <a:lstStyle/>
          <a:p>
            <a:r>
              <a:rPr lang="en-US" dirty="0">
                <a:ea typeface="+mn-lt"/>
                <a:cs typeface="+mn-lt"/>
              </a:rPr>
              <a:t>I am currently collecting soil samples from Tuba city and surrounding</a:t>
            </a:r>
          </a:p>
          <a:p>
            <a:r>
              <a:rPr lang="en-US" dirty="0">
                <a:ea typeface="+mn-lt"/>
                <a:cs typeface="+mn-lt"/>
              </a:rPr>
              <a:t>But I want to collect samples from other places too, like grand canyon, monument valley, Tsaile, </a:t>
            </a:r>
            <a:r>
              <a:rPr lang="en-US" dirty="0" err="1">
                <a:ea typeface="+mn-lt"/>
                <a:cs typeface="+mn-lt"/>
              </a:rPr>
              <a:t>lukachukai</a:t>
            </a:r>
            <a:r>
              <a:rPr lang="en-US" dirty="0">
                <a:ea typeface="+mn-lt"/>
                <a:cs typeface="+mn-lt"/>
              </a:rPr>
              <a:t>.</a:t>
            </a:r>
          </a:p>
          <a:p>
            <a:r>
              <a:rPr lang="en-US" dirty="0">
                <a:ea typeface="+mn-lt"/>
                <a:cs typeface="+mn-lt"/>
              </a:rPr>
              <a:t>At this stage We do not want to collect samples from anywhere close to mines to avoid radiation issues</a:t>
            </a:r>
          </a:p>
          <a:p>
            <a:pPr>
              <a:buClr>
                <a:srgbClr val="000000"/>
              </a:buClr>
            </a:pPr>
            <a:r>
              <a:rPr lang="en-US" dirty="0"/>
              <a:t>Our preference is housing areas, washes and parks</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4" name="Picture 3"/>
          <p:cNvPicPr>
            <a:picLocks noChangeAspect="1"/>
          </p:cNvPicPr>
          <p:nvPr/>
        </p:nvPicPr>
        <p:blipFill>
          <a:blip r:embed="rId4"/>
          <a:stretch>
            <a:fillRect/>
          </a:stretch>
        </p:blipFill>
        <p:spPr>
          <a:xfrm>
            <a:off x="93834" y="3329921"/>
            <a:ext cx="3872265" cy="3391257"/>
          </a:xfrm>
          <a:prstGeom prst="rect">
            <a:avLst/>
          </a:prstGeom>
        </p:spPr>
      </p:pic>
      <p:pic>
        <p:nvPicPr>
          <p:cNvPr id="5" name="Picture 4"/>
          <p:cNvPicPr>
            <a:picLocks noChangeAspect="1"/>
          </p:cNvPicPr>
          <p:nvPr/>
        </p:nvPicPr>
        <p:blipFill>
          <a:blip r:embed="rId5"/>
          <a:stretch>
            <a:fillRect/>
          </a:stretch>
        </p:blipFill>
        <p:spPr>
          <a:xfrm>
            <a:off x="93834" y="78763"/>
            <a:ext cx="2054280" cy="1315909"/>
          </a:xfrm>
          <a:prstGeom prst="rect">
            <a:avLst/>
          </a:prstGeom>
        </p:spPr>
      </p:pic>
    </p:spTree>
    <p:extLst>
      <p:ext uri="{BB962C8B-B14F-4D97-AF65-F5344CB8AC3E}">
        <p14:creationId xmlns:p14="http://schemas.microsoft.com/office/powerpoint/2010/main" val="186162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5"/>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B7DA6-9CF8-E2C3-BDBF-75E18B7371A1}"/>
              </a:ext>
            </a:extLst>
          </p:cNvPr>
          <p:cNvSpPr>
            <a:spLocks noGrp="1"/>
          </p:cNvSpPr>
          <p:nvPr>
            <p:ph type="title"/>
          </p:nvPr>
        </p:nvSpPr>
        <p:spPr>
          <a:xfrm>
            <a:off x="369695" y="1276401"/>
            <a:ext cx="2844002" cy="1212379"/>
          </a:xfrm>
        </p:spPr>
        <p:txBody>
          <a:bodyPr>
            <a:normAutofit/>
          </a:bodyPr>
          <a:lstStyle/>
          <a:p>
            <a:pPr algn="l"/>
            <a:r>
              <a:rPr lang="en-US" sz="4400" dirty="0">
                <a:ea typeface="+mj-lt"/>
                <a:cs typeface="+mj-lt"/>
              </a:rPr>
              <a:t>Method</a:t>
            </a:r>
            <a:endParaRPr lang="en-US" dirty="0"/>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9DAC9F5A-69E0-4D59-2A3A-B255B76CF69A}"/>
              </a:ext>
            </a:extLst>
          </p:cNvPr>
          <p:cNvSpPr>
            <a:spLocks noGrp="1"/>
          </p:cNvSpPr>
          <p:nvPr>
            <p:ph sz="quarter" idx="13"/>
          </p:nvPr>
        </p:nvSpPr>
        <p:spPr>
          <a:xfrm>
            <a:off x="4152011" y="290286"/>
            <a:ext cx="7822275" cy="6299199"/>
          </a:xfrm>
        </p:spPr>
        <p:txBody>
          <a:bodyPr anchor="ctr">
            <a:normAutofit/>
          </a:bodyPr>
          <a:lstStyle/>
          <a:p>
            <a:r>
              <a:rPr lang="en-US" dirty="0">
                <a:ea typeface="+mn-lt"/>
                <a:cs typeface="+mn-lt"/>
              </a:rPr>
              <a:t>Mix soil in distill water to make suspension ---&gt; Make </a:t>
            </a:r>
            <a:r>
              <a:rPr lang="en-US" u="sng" dirty="0">
                <a:ea typeface="+mn-lt"/>
                <a:cs typeface="+mn-lt"/>
              </a:rPr>
              <a:t>serial dilutions </a:t>
            </a:r>
            <a:r>
              <a:rPr lang="en-US" dirty="0">
                <a:ea typeface="+mn-lt"/>
                <a:cs typeface="+mn-lt"/>
                <a:sym typeface="Wingdings" panose="05000000000000000000" pitchFamily="2" charset="2"/>
              </a:rPr>
              <a:t> then </a:t>
            </a:r>
            <a:r>
              <a:rPr lang="en-US" dirty="0">
                <a:ea typeface="+mn-lt"/>
                <a:cs typeface="+mn-lt"/>
              </a:rPr>
              <a:t>grow bacteria from these dilutions.</a:t>
            </a:r>
          </a:p>
          <a:p>
            <a:r>
              <a:rPr lang="en-US" dirty="0">
                <a:ea typeface="+mn-lt"/>
                <a:cs typeface="+mn-lt"/>
              </a:rPr>
              <a:t>Select few distinctive bacteria to check how much they are effective against growth of other bacteria using patch plate method </a:t>
            </a:r>
          </a:p>
          <a:p>
            <a:r>
              <a:rPr lang="en-US" dirty="0">
                <a:ea typeface="+mn-lt"/>
                <a:cs typeface="+mn-lt"/>
              </a:rPr>
              <a:t>Look for clear zone around bacterial patches on lawns of test bacteria</a:t>
            </a:r>
          </a:p>
          <a:p>
            <a:r>
              <a:rPr lang="en-US" dirty="0">
                <a:ea typeface="+mn-lt"/>
                <a:cs typeface="+mn-lt"/>
              </a:rPr>
              <a:t>Measure the diameter of clear zone around patch</a:t>
            </a:r>
          </a:p>
          <a:p>
            <a:r>
              <a:rPr lang="en-US" dirty="0">
                <a:ea typeface="+mn-lt"/>
                <a:cs typeface="+mn-lt"/>
              </a:rPr>
              <a:t>Extract the chemical from clear zone and purify</a:t>
            </a:r>
            <a:endParaRPr lang="en-US" dirty="0"/>
          </a:p>
          <a:p>
            <a:pPr>
              <a:buClr>
                <a:srgbClr val="000000"/>
              </a:buClr>
            </a:pPr>
            <a:r>
              <a:rPr lang="en-US" dirty="0">
                <a:ea typeface="+mn-lt"/>
                <a:cs typeface="+mn-lt"/>
              </a:rPr>
              <a:t>Characterize the bacteria by gene sequencing</a:t>
            </a:r>
            <a:endParaRPr lang="en-US"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4" name="Picture 3"/>
          <p:cNvPicPr>
            <a:picLocks noChangeAspect="1"/>
          </p:cNvPicPr>
          <p:nvPr/>
        </p:nvPicPr>
        <p:blipFill>
          <a:blip r:embed="rId4"/>
          <a:stretch>
            <a:fillRect/>
          </a:stretch>
        </p:blipFill>
        <p:spPr>
          <a:xfrm>
            <a:off x="93834" y="3862137"/>
            <a:ext cx="3872265" cy="2859041"/>
          </a:xfrm>
          <a:prstGeom prst="rect">
            <a:avLst/>
          </a:prstGeom>
        </p:spPr>
      </p:pic>
      <p:pic>
        <p:nvPicPr>
          <p:cNvPr id="5" name="Picture 4"/>
          <p:cNvPicPr>
            <a:picLocks noChangeAspect="1"/>
          </p:cNvPicPr>
          <p:nvPr/>
        </p:nvPicPr>
        <p:blipFill>
          <a:blip r:embed="rId5"/>
          <a:stretch>
            <a:fillRect/>
          </a:stretch>
        </p:blipFill>
        <p:spPr>
          <a:xfrm>
            <a:off x="93834" y="78763"/>
            <a:ext cx="2054280" cy="1315909"/>
          </a:xfrm>
          <a:prstGeom prst="rect">
            <a:avLst/>
          </a:prstGeom>
        </p:spPr>
      </p:pic>
      <p:sp>
        <p:nvSpPr>
          <p:cNvPr id="11" name="Title 1">
            <a:extLst>
              <a:ext uri="{FF2B5EF4-FFF2-40B4-BE49-F238E27FC236}">
                <a16:creationId xmlns:a16="http://schemas.microsoft.com/office/drawing/2014/main" id="{B2795174-3EC9-444E-B584-9BA2F5699C55}"/>
              </a:ext>
            </a:extLst>
          </p:cNvPr>
          <p:cNvSpPr txBox="1">
            <a:spLocks/>
          </p:cNvSpPr>
          <p:nvPr/>
        </p:nvSpPr>
        <p:spPr>
          <a:xfrm>
            <a:off x="369695" y="2712113"/>
            <a:ext cx="2844002" cy="1212379"/>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457200" indent="-457200" algn="l">
              <a:buFont typeface="+mj-lt"/>
              <a:buAutoNum type="arabicPeriod"/>
            </a:pPr>
            <a:r>
              <a:rPr lang="en-US" sz="2200" dirty="0">
                <a:ea typeface="+mj-lt"/>
                <a:cs typeface="+mj-lt"/>
              </a:rPr>
              <a:t>Serial dilution</a:t>
            </a:r>
          </a:p>
          <a:p>
            <a:pPr marL="457200" indent="-457200" algn="l">
              <a:buFont typeface="+mj-lt"/>
              <a:buAutoNum type="arabicPeriod"/>
            </a:pPr>
            <a:r>
              <a:rPr lang="en-US" sz="2200" dirty="0">
                <a:ea typeface="+mj-lt"/>
                <a:cs typeface="+mj-lt"/>
              </a:rPr>
              <a:t>MPN</a:t>
            </a:r>
          </a:p>
          <a:p>
            <a:pPr marL="457200" indent="-457200" algn="l">
              <a:buFont typeface="+mj-lt"/>
              <a:buAutoNum type="arabicPeriod"/>
            </a:pPr>
            <a:r>
              <a:rPr lang="en-US" sz="2200" dirty="0">
                <a:ea typeface="+mj-lt"/>
                <a:cs typeface="+mj-lt"/>
              </a:rPr>
              <a:t>Patch plate</a:t>
            </a:r>
          </a:p>
          <a:p>
            <a:pPr marL="457200" indent="-457200" algn="l">
              <a:buFont typeface="+mj-lt"/>
              <a:buAutoNum type="arabicPeriod"/>
            </a:pPr>
            <a:r>
              <a:rPr lang="en-US" sz="2200" dirty="0">
                <a:ea typeface="+mj-lt"/>
                <a:cs typeface="+mj-lt"/>
              </a:rPr>
              <a:t>Gel electrophoresis</a:t>
            </a:r>
          </a:p>
          <a:p>
            <a:pPr marL="457200" indent="-457200" algn="l">
              <a:buFont typeface="+mj-lt"/>
              <a:buAutoNum type="arabicPeriod"/>
            </a:pPr>
            <a:r>
              <a:rPr lang="en-US" sz="2200" dirty="0" err="1">
                <a:ea typeface="+mj-lt"/>
                <a:cs typeface="+mj-lt"/>
              </a:rPr>
              <a:t>Pcr</a:t>
            </a:r>
            <a:endParaRPr lang="en-US" sz="2200" dirty="0">
              <a:ea typeface="+mj-lt"/>
              <a:cs typeface="+mj-lt"/>
            </a:endParaRPr>
          </a:p>
          <a:p>
            <a:pPr marL="457200" indent="-457200" algn="l">
              <a:buFont typeface="+mj-lt"/>
              <a:buAutoNum type="arabicPeriod"/>
            </a:pPr>
            <a:r>
              <a:rPr lang="en-US" sz="2200" dirty="0">
                <a:ea typeface="+mj-lt"/>
                <a:cs typeface="+mj-lt"/>
              </a:rPr>
              <a:t>Gene sequencing</a:t>
            </a:r>
          </a:p>
          <a:p>
            <a:pPr algn="l"/>
            <a:endParaRPr lang="en-US" sz="4400" dirty="0">
              <a:ea typeface="+mj-lt"/>
              <a:cs typeface="+mj-lt"/>
            </a:endParaRPr>
          </a:p>
          <a:p>
            <a:pPr algn="l"/>
            <a:endParaRPr lang="en-US" dirty="0"/>
          </a:p>
        </p:txBody>
      </p:sp>
    </p:spTree>
    <p:extLst>
      <p:ext uri="{BB962C8B-B14F-4D97-AF65-F5344CB8AC3E}">
        <p14:creationId xmlns:p14="http://schemas.microsoft.com/office/powerpoint/2010/main" val="244750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7184572"/>
          </a:xfrm>
          <a:prstGeom prst="rect">
            <a:avLst/>
          </a:prstGeom>
        </p:spPr>
      </p:pic>
    </p:spTree>
    <p:extLst>
      <p:ext uri="{BB962C8B-B14F-4D97-AF65-F5344CB8AC3E}">
        <p14:creationId xmlns:p14="http://schemas.microsoft.com/office/powerpoint/2010/main" val="202577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83980" y="569686"/>
            <a:ext cx="5991906" cy="5991906"/>
          </a:xfrm>
          <a:prstGeom prst="rect">
            <a:avLst/>
          </a:prstGeom>
        </p:spPr>
      </p:pic>
      <p:pic>
        <p:nvPicPr>
          <p:cNvPr id="5" name="Picture 4"/>
          <p:cNvPicPr>
            <a:picLocks noChangeAspect="1"/>
          </p:cNvPicPr>
          <p:nvPr/>
        </p:nvPicPr>
        <p:blipFill rotWithShape="1">
          <a:blip r:embed="rId3"/>
          <a:srcRect l="45702" b="11314"/>
          <a:stretch/>
        </p:blipFill>
        <p:spPr>
          <a:xfrm>
            <a:off x="188685" y="1759858"/>
            <a:ext cx="5638111" cy="324757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94840" y="1384200"/>
              <a:ext cx="8965440" cy="5126040"/>
            </p14:xfrm>
          </p:contentPart>
        </mc:Choice>
        <mc:Fallback xmlns="">
          <p:pic>
            <p:nvPicPr>
              <p:cNvPr id="2" name="Ink 1"/>
              <p:cNvPicPr/>
              <p:nvPr/>
            </p:nvPicPr>
            <p:blipFill>
              <a:blip r:embed="rId5"/>
              <a:stretch>
                <a:fillRect/>
              </a:stretch>
            </p:blipFill>
            <p:spPr>
              <a:xfrm>
                <a:off x="285480" y="1374840"/>
                <a:ext cx="8984160" cy="5144760"/>
              </a:xfrm>
              <a:prstGeom prst="rect">
                <a:avLst/>
              </a:prstGeom>
            </p:spPr>
          </p:pic>
        </mc:Fallback>
      </mc:AlternateContent>
      <p:sp>
        <p:nvSpPr>
          <p:cNvPr id="3" name="TextBox 2"/>
          <p:cNvSpPr txBox="1"/>
          <p:nvPr/>
        </p:nvSpPr>
        <p:spPr>
          <a:xfrm>
            <a:off x="7899065" y="0"/>
            <a:ext cx="2007088" cy="584775"/>
          </a:xfrm>
          <a:prstGeom prst="rect">
            <a:avLst/>
          </a:prstGeom>
          <a:noFill/>
        </p:spPr>
        <p:txBody>
          <a:bodyPr wrap="none" rtlCol="0">
            <a:spAutoFit/>
          </a:bodyPr>
          <a:lstStyle/>
          <a:p>
            <a:r>
              <a:rPr lang="en-CA" sz="3200" dirty="0">
                <a:solidFill>
                  <a:srgbClr val="FF0000"/>
                </a:solidFill>
              </a:rPr>
              <a:t>Patch Plate</a:t>
            </a:r>
          </a:p>
        </p:txBody>
      </p:sp>
      <p:sp>
        <p:nvSpPr>
          <p:cNvPr id="6" name="TextBox 5"/>
          <p:cNvSpPr txBox="1"/>
          <p:nvPr/>
        </p:nvSpPr>
        <p:spPr>
          <a:xfrm>
            <a:off x="428484" y="891712"/>
            <a:ext cx="4349076" cy="584775"/>
          </a:xfrm>
          <a:prstGeom prst="rect">
            <a:avLst/>
          </a:prstGeom>
          <a:noFill/>
        </p:spPr>
        <p:txBody>
          <a:bodyPr wrap="none" rtlCol="0">
            <a:spAutoFit/>
          </a:bodyPr>
          <a:lstStyle/>
          <a:p>
            <a:r>
              <a:rPr lang="en-CA" sz="3200" dirty="0">
                <a:solidFill>
                  <a:srgbClr val="FF0000"/>
                </a:solidFill>
              </a:rPr>
              <a:t>Bacteria from soil mixture</a:t>
            </a:r>
          </a:p>
        </p:txBody>
      </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DC0FA78-21A4-422B-9B39-5D29C6855B4B}"/>
                  </a:ext>
                </a:extLst>
              </p14:cNvPr>
              <p14:cNvContentPartPr/>
              <p14:nvPr/>
            </p14:nvContentPartPr>
            <p14:xfrm>
              <a:off x="10090440" y="687600"/>
              <a:ext cx="1697040" cy="5688720"/>
            </p14:xfrm>
          </p:contentPart>
        </mc:Choice>
        <mc:Fallback xmlns="">
          <p:pic>
            <p:nvPicPr>
              <p:cNvPr id="7" name="Ink 6">
                <a:extLst>
                  <a:ext uri="{FF2B5EF4-FFF2-40B4-BE49-F238E27FC236}">
                    <a16:creationId xmlns:a16="http://schemas.microsoft.com/office/drawing/2014/main" id="{4DC0FA78-21A4-422B-9B39-5D29C6855B4B}"/>
                  </a:ext>
                </a:extLst>
              </p:cNvPr>
              <p:cNvPicPr/>
              <p:nvPr/>
            </p:nvPicPr>
            <p:blipFill>
              <a:blip r:embed="rId7"/>
              <a:stretch>
                <a:fillRect/>
              </a:stretch>
            </p:blipFill>
            <p:spPr>
              <a:xfrm>
                <a:off x="10081080" y="678240"/>
                <a:ext cx="1715760" cy="5707440"/>
              </a:xfrm>
              <a:prstGeom prst="rect">
                <a:avLst/>
              </a:prstGeom>
            </p:spPr>
          </p:pic>
        </mc:Fallback>
      </mc:AlternateContent>
    </p:spTree>
    <p:extLst>
      <p:ext uri="{BB962C8B-B14F-4D97-AF65-F5344CB8AC3E}">
        <p14:creationId xmlns:p14="http://schemas.microsoft.com/office/powerpoint/2010/main" val="105347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5"/>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B7DA6-9CF8-E2C3-BDBF-75E18B7371A1}"/>
              </a:ext>
            </a:extLst>
          </p:cNvPr>
          <p:cNvSpPr>
            <a:spLocks noGrp="1"/>
          </p:cNvSpPr>
          <p:nvPr>
            <p:ph type="title"/>
          </p:nvPr>
        </p:nvSpPr>
        <p:spPr>
          <a:xfrm>
            <a:off x="260023" y="1593238"/>
            <a:ext cx="2844002" cy="1212379"/>
          </a:xfrm>
        </p:spPr>
        <p:txBody>
          <a:bodyPr>
            <a:normAutofit fontScale="90000"/>
          </a:bodyPr>
          <a:lstStyle/>
          <a:p>
            <a:pPr algn="l"/>
            <a:r>
              <a:rPr lang="en-US" sz="4400" dirty="0">
                <a:ea typeface="+mj-lt"/>
                <a:cs typeface="+mj-lt"/>
              </a:rPr>
              <a:t>Possible outcome</a:t>
            </a:r>
            <a:endParaRPr lang="en-US" dirty="0"/>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9DAC9F5A-69E0-4D59-2A3A-B255B76CF69A}"/>
              </a:ext>
            </a:extLst>
          </p:cNvPr>
          <p:cNvSpPr>
            <a:spLocks noGrp="1"/>
          </p:cNvSpPr>
          <p:nvPr>
            <p:ph sz="quarter" idx="13"/>
          </p:nvPr>
        </p:nvSpPr>
        <p:spPr>
          <a:xfrm>
            <a:off x="4152011" y="290286"/>
            <a:ext cx="7822275" cy="6299199"/>
          </a:xfrm>
        </p:spPr>
        <p:txBody>
          <a:bodyPr anchor="ctr">
            <a:normAutofit/>
          </a:bodyPr>
          <a:lstStyle/>
          <a:p>
            <a:r>
              <a:rPr lang="en-US" dirty="0">
                <a:ea typeface="+mn-lt"/>
                <a:cs typeface="+mn-lt"/>
              </a:rPr>
              <a:t>Antibiotic resistance among bacteria is a global challenge.</a:t>
            </a:r>
          </a:p>
          <a:p>
            <a:r>
              <a:rPr lang="en-US" dirty="0">
                <a:ea typeface="+mn-lt"/>
                <a:cs typeface="+mn-lt"/>
              </a:rPr>
              <a:t>Less effective will be the antibiotics more difficult will be to treat bacterial infections </a:t>
            </a:r>
          </a:p>
          <a:p>
            <a:r>
              <a:rPr lang="en-US" dirty="0">
                <a:ea typeface="+mn-lt"/>
                <a:cs typeface="+mn-lt"/>
              </a:rPr>
              <a:t>We should look for all possible ways to combat this challenge</a:t>
            </a:r>
          </a:p>
          <a:p>
            <a:r>
              <a:rPr lang="en-US" dirty="0">
                <a:ea typeface="+mn-lt"/>
                <a:cs typeface="+mn-lt"/>
              </a:rPr>
              <a:t>My work will be a contribution to this global effort to find new antibiotics</a:t>
            </a:r>
          </a:p>
          <a:p>
            <a:r>
              <a:rPr lang="en-US" dirty="0">
                <a:ea typeface="+mn-lt"/>
                <a:cs typeface="+mn-lt"/>
              </a:rPr>
              <a:t>Antibiotics can equally benefit Navajo and non Navajo patients by helping cure infections</a:t>
            </a:r>
            <a:endParaRPr lang="en-US"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4" name="Picture 3"/>
          <p:cNvPicPr>
            <a:picLocks noChangeAspect="1"/>
          </p:cNvPicPr>
          <p:nvPr/>
        </p:nvPicPr>
        <p:blipFill>
          <a:blip r:embed="rId4"/>
          <a:stretch>
            <a:fillRect/>
          </a:stretch>
        </p:blipFill>
        <p:spPr>
          <a:xfrm>
            <a:off x="93834" y="3329921"/>
            <a:ext cx="3872265" cy="3391257"/>
          </a:xfrm>
          <a:prstGeom prst="rect">
            <a:avLst/>
          </a:prstGeom>
        </p:spPr>
      </p:pic>
      <p:pic>
        <p:nvPicPr>
          <p:cNvPr id="5" name="Picture 4"/>
          <p:cNvPicPr>
            <a:picLocks noChangeAspect="1"/>
          </p:cNvPicPr>
          <p:nvPr/>
        </p:nvPicPr>
        <p:blipFill>
          <a:blip r:embed="rId5"/>
          <a:stretch>
            <a:fillRect/>
          </a:stretch>
        </p:blipFill>
        <p:spPr>
          <a:xfrm>
            <a:off x="93834" y="78763"/>
            <a:ext cx="2054280" cy="1315909"/>
          </a:xfrm>
          <a:prstGeom prst="rect">
            <a:avLst/>
          </a:prstGeom>
        </p:spPr>
      </p:pic>
    </p:spTree>
    <p:extLst>
      <p:ext uri="{BB962C8B-B14F-4D97-AF65-F5344CB8AC3E}">
        <p14:creationId xmlns:p14="http://schemas.microsoft.com/office/powerpoint/2010/main" val="250243576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B5FC6BB-A55E-4545-8619-7F7F30CFA1FD}">
  <ds:schemaRefs>
    <ds:schemaRef ds:uri="http://schemas.microsoft.com/sharepoint/v3/contenttype/forms"/>
  </ds:schemaRefs>
</ds:datastoreItem>
</file>

<file path=customXml/itemProps2.xml><?xml version="1.0" encoding="utf-8"?>
<ds:datastoreItem xmlns:ds="http://schemas.openxmlformats.org/officeDocument/2006/customXml" ds:itemID="{C18C37A7-4AB7-40E8-AFED-CECDD3C7E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E03586-8184-4C49-8FA3-B20AB4AE10E1}">
  <ds:schemaRefs>
    <ds:schemaRef ds:uri="71af3243-3dd4-4a8d-8c0d-dd76da1f02a5"/>
    <ds:schemaRef ds:uri="http://purl.org/dc/terms/"/>
    <ds:schemaRef ds:uri="16c05727-aa75-4e4a-9b5f-8a80a1165891"/>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302</TotalTime>
  <Words>581</Words>
  <Application>Microsoft Office PowerPoint</Application>
  <PresentationFormat>Widescreen</PresentationFormat>
  <Paragraphs>58</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Tw Cen MT</vt:lpstr>
      <vt:lpstr>Wingdings</vt:lpstr>
      <vt:lpstr>Droplet</vt:lpstr>
      <vt:lpstr>Soil Analysis from Navajo Reservation in Search of Novel Antibiotics </vt:lpstr>
      <vt:lpstr>Research Questions </vt:lpstr>
      <vt:lpstr>Introduction </vt:lpstr>
      <vt:lpstr>Why I am doing this research?</vt:lpstr>
      <vt:lpstr>Sample collection</vt:lpstr>
      <vt:lpstr>Method</vt:lpstr>
      <vt:lpstr>PowerPoint Presentation</vt:lpstr>
      <vt:lpstr>PowerPoint Presentation</vt:lpstr>
      <vt:lpstr>Possible outcome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Design</dc:title>
  <dc:creator>Shazia Tabassum Hakim</dc:creator>
  <cp:lastModifiedBy>Shazia Tabassum Hakim</cp:lastModifiedBy>
  <cp:revision>55</cp:revision>
  <dcterms:created xsi:type="dcterms:W3CDTF">2023-08-23T16:37:03Z</dcterms:created>
  <dcterms:modified xsi:type="dcterms:W3CDTF">2023-10-24T02:40:59Z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